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comments/comment7.xml" ContentType="application/vnd.openxmlformats-officedocument.presentationml.comments+xml"/>
  <Override PartName="/ppt/notesSlides/notesSlide10.xml" ContentType="application/vnd.openxmlformats-officedocument.presentationml.notesSlide+xml"/>
  <Override PartName="/ppt/comments/comment8.xml" ContentType="application/vnd.openxmlformats-officedocument.presentationml.comments+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omments/comment9.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0.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11.xml" ContentType="application/vnd.openxmlformats-officedocument.presentationml.comments+xml"/>
  <Override PartName="/ppt/notesSlides/notesSlide16.xml" ContentType="application/vnd.openxmlformats-officedocument.presentationml.notesSlide+xml"/>
  <Override PartName="/ppt/comments/comment12.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3"/>
  </p:notesMasterIdLst>
  <p:handoutMasterIdLst>
    <p:handoutMasterId r:id="rId24"/>
  </p:handoutMasterIdLst>
  <p:sldIdLst>
    <p:sldId id="256" r:id="rId2"/>
    <p:sldId id="263" r:id="rId3"/>
    <p:sldId id="324" r:id="rId4"/>
    <p:sldId id="337" r:id="rId5"/>
    <p:sldId id="352" r:id="rId6"/>
    <p:sldId id="265" r:id="rId7"/>
    <p:sldId id="266" r:id="rId8"/>
    <p:sldId id="354" r:id="rId9"/>
    <p:sldId id="355" r:id="rId10"/>
    <p:sldId id="356" r:id="rId11"/>
    <p:sldId id="359" r:id="rId12"/>
    <p:sldId id="360" r:id="rId13"/>
    <p:sldId id="364" r:id="rId14"/>
    <p:sldId id="357" r:id="rId15"/>
    <p:sldId id="361" r:id="rId16"/>
    <p:sldId id="362" r:id="rId17"/>
    <p:sldId id="348" r:id="rId18"/>
    <p:sldId id="363" r:id="rId19"/>
    <p:sldId id="349" r:id="rId20"/>
    <p:sldId id="350" r:id="rId21"/>
    <p:sldId id="300"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nfa" initials="N" lastIdx="12" clrIdx="0">
    <p:extLst/>
  </p:cmAuthor>
  <p:cmAuthor id="2" name="Vincent Hughes" initials="VH" lastIdx="0" clrIdx="1"/>
  <p:cmAuthor id="3" name="Paul Foulkes" initials="PF" lastIdx="27" clrIdx="2"/>
  <p:cmAuthor id="4" name="Ninfa Lenovo Yoga" initials="NLY" lastIdx="16" clrIdx="3">
    <p:extLst>
      <p:ext uri="{19B8F6BF-5375-455C-9EA6-DF929625EA0E}">
        <p15:presenceInfo xmlns:p15="http://schemas.microsoft.com/office/powerpoint/2012/main" userId="5e1ac5b39966dd2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98" autoAdjust="0"/>
    <p:restoredTop sz="81250" autoAdjust="0"/>
  </p:normalViewPr>
  <p:slideViewPr>
    <p:cSldViewPr snapToGrid="0" snapToObjects="1">
      <p:cViewPr varScale="1">
        <p:scale>
          <a:sx n="54" d="100"/>
          <a:sy n="54" d="100"/>
        </p:scale>
        <p:origin x="811" y="17"/>
      </p:cViewPr>
      <p:guideLst>
        <p:guide orient="horz" pos="2160"/>
        <p:guide pos="2880"/>
      </p:guideLst>
    </p:cSldViewPr>
  </p:slideViewPr>
  <p:outlineViewPr>
    <p:cViewPr>
      <p:scale>
        <a:sx n="33" d="100"/>
        <a:sy n="33" d="100"/>
      </p:scale>
      <p:origin x="0" y="-30055"/>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infa\Desktop\IAFPA%20talk\DATA\mode%20for%20agreed%20version\post%2013%20July_Good%20Leidens\vpa%20mode%20ess_fixed4.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plots!$B$1</c:f>
              <c:strCache>
                <c:ptCount val="1"/>
                <c:pt idx="0">
                  <c:v>Neutral</c:v>
                </c:pt>
              </c:strCache>
            </c:strRef>
          </c:tx>
          <c:spPr>
            <a:solidFill>
              <a:schemeClr val="bg1">
                <a:lumMod val="9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mn-lt"/>
                    <a:ea typeface="+mn-ea"/>
                    <a:cs typeface="+mn-cs"/>
                  </a:defRPr>
                </a:pPr>
                <a:endParaRPr lang="es-ES_trad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plots!$A$2:$A$14</c:f>
              <c:strCache>
                <c:ptCount val="13"/>
                <c:pt idx="0">
                  <c:v>Fronted T. body</c:v>
                </c:pt>
                <c:pt idx="1">
                  <c:v>Nasal</c:v>
                </c:pt>
                <c:pt idx="2">
                  <c:v>Creaky</c:v>
                </c:pt>
                <c:pt idx="3">
                  <c:v>Breathy</c:v>
                </c:pt>
                <c:pt idx="4">
                  <c:v>Advanced T.tip</c:v>
                </c:pt>
                <c:pt idx="5">
                  <c:v>Tense vocal tract</c:v>
                </c:pt>
                <c:pt idx="6">
                  <c:v>Lax larynx</c:v>
                </c:pt>
                <c:pt idx="7">
                  <c:v>Lowered larynx</c:v>
                </c:pt>
                <c:pt idx="8">
                  <c:v>Lax vocal tract</c:v>
                </c:pt>
                <c:pt idx="9">
                  <c:v>Tense larynx</c:v>
                </c:pt>
                <c:pt idx="10">
                  <c:v>Raised larynx</c:v>
                </c:pt>
                <c:pt idx="11">
                  <c:v>Harsh</c:v>
                </c:pt>
                <c:pt idx="12">
                  <c:v>Whispery</c:v>
                </c:pt>
              </c:strCache>
            </c:strRef>
          </c:cat>
          <c:val>
            <c:numRef>
              <c:f>plots!$B$2:$B$14</c:f>
              <c:numCache>
                <c:formatCode>General</c:formatCode>
                <c:ptCount val="13"/>
                <c:pt idx="0">
                  <c:v>2</c:v>
                </c:pt>
                <c:pt idx="1">
                  <c:v>8</c:v>
                </c:pt>
                <c:pt idx="2">
                  <c:v>17</c:v>
                </c:pt>
                <c:pt idx="3">
                  <c:v>27</c:v>
                </c:pt>
                <c:pt idx="4">
                  <c:v>44</c:v>
                </c:pt>
                <c:pt idx="5">
                  <c:v>49</c:v>
                </c:pt>
                <c:pt idx="6">
                  <c:v>52</c:v>
                </c:pt>
                <c:pt idx="7">
                  <c:v>56</c:v>
                </c:pt>
                <c:pt idx="8">
                  <c:v>56</c:v>
                </c:pt>
                <c:pt idx="9">
                  <c:v>62</c:v>
                </c:pt>
                <c:pt idx="10">
                  <c:v>65</c:v>
                </c:pt>
                <c:pt idx="11">
                  <c:v>68</c:v>
                </c:pt>
                <c:pt idx="12">
                  <c:v>89</c:v>
                </c:pt>
              </c:numCache>
            </c:numRef>
          </c:val>
        </c:ser>
        <c:ser>
          <c:idx val="1"/>
          <c:order val="1"/>
          <c:tx>
            <c:strRef>
              <c:f>plots!$C$1</c:f>
              <c:strCache>
                <c:ptCount val="1"/>
                <c:pt idx="0">
                  <c:v>Slight</c:v>
                </c:pt>
              </c:strCache>
            </c:strRef>
          </c:tx>
          <c:spPr>
            <a:solidFill>
              <a:srgbClr val="92D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mn-lt"/>
                    <a:ea typeface="+mn-ea"/>
                    <a:cs typeface="+mn-cs"/>
                  </a:defRPr>
                </a:pPr>
                <a:endParaRPr lang="es-ES_trad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plots!$A$2:$A$14</c:f>
              <c:strCache>
                <c:ptCount val="13"/>
                <c:pt idx="0">
                  <c:v>Fronted T. body</c:v>
                </c:pt>
                <c:pt idx="1">
                  <c:v>Nasal</c:v>
                </c:pt>
                <c:pt idx="2">
                  <c:v>Creaky</c:v>
                </c:pt>
                <c:pt idx="3">
                  <c:v>Breathy</c:v>
                </c:pt>
                <c:pt idx="4">
                  <c:v>Advanced T.tip</c:v>
                </c:pt>
                <c:pt idx="5">
                  <c:v>Tense vocal tract</c:v>
                </c:pt>
                <c:pt idx="6">
                  <c:v>Lax larynx</c:v>
                </c:pt>
                <c:pt idx="7">
                  <c:v>Lowered larynx</c:v>
                </c:pt>
                <c:pt idx="8">
                  <c:v>Lax vocal tract</c:v>
                </c:pt>
                <c:pt idx="9">
                  <c:v>Tense larynx</c:v>
                </c:pt>
                <c:pt idx="10">
                  <c:v>Raised larynx</c:v>
                </c:pt>
                <c:pt idx="11">
                  <c:v>Harsh</c:v>
                </c:pt>
                <c:pt idx="12">
                  <c:v>Whispery</c:v>
                </c:pt>
              </c:strCache>
            </c:strRef>
          </c:cat>
          <c:val>
            <c:numRef>
              <c:f>plots!$C$2:$C$14</c:f>
              <c:numCache>
                <c:formatCode>General</c:formatCode>
                <c:ptCount val="13"/>
                <c:pt idx="0">
                  <c:v>67</c:v>
                </c:pt>
                <c:pt idx="1">
                  <c:v>63</c:v>
                </c:pt>
                <c:pt idx="2">
                  <c:v>48</c:v>
                </c:pt>
                <c:pt idx="3">
                  <c:v>34</c:v>
                </c:pt>
                <c:pt idx="4">
                  <c:v>32</c:v>
                </c:pt>
                <c:pt idx="5">
                  <c:v>37</c:v>
                </c:pt>
                <c:pt idx="6">
                  <c:v>33</c:v>
                </c:pt>
                <c:pt idx="7">
                  <c:v>26</c:v>
                </c:pt>
                <c:pt idx="8">
                  <c:v>24</c:v>
                </c:pt>
                <c:pt idx="9">
                  <c:v>27</c:v>
                </c:pt>
                <c:pt idx="10">
                  <c:v>23</c:v>
                </c:pt>
                <c:pt idx="11">
                  <c:v>25</c:v>
                </c:pt>
                <c:pt idx="12">
                  <c:v>5</c:v>
                </c:pt>
              </c:numCache>
            </c:numRef>
          </c:val>
        </c:ser>
        <c:ser>
          <c:idx val="2"/>
          <c:order val="2"/>
          <c:tx>
            <c:strRef>
              <c:f>plots!$D$1</c:f>
              <c:strCache>
                <c:ptCount val="1"/>
                <c:pt idx="0">
                  <c:v>Moderate</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mn-lt"/>
                    <a:ea typeface="+mn-ea"/>
                    <a:cs typeface="+mn-cs"/>
                  </a:defRPr>
                </a:pPr>
                <a:endParaRPr lang="es-ES_tradnl"/>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plots!$A$2:$A$14</c:f>
              <c:strCache>
                <c:ptCount val="13"/>
                <c:pt idx="0">
                  <c:v>Fronted T. body</c:v>
                </c:pt>
                <c:pt idx="1">
                  <c:v>Nasal</c:v>
                </c:pt>
                <c:pt idx="2">
                  <c:v>Creaky</c:v>
                </c:pt>
                <c:pt idx="3">
                  <c:v>Breathy</c:v>
                </c:pt>
                <c:pt idx="4">
                  <c:v>Advanced T.tip</c:v>
                </c:pt>
                <c:pt idx="5">
                  <c:v>Tense vocal tract</c:v>
                </c:pt>
                <c:pt idx="6">
                  <c:v>Lax larynx</c:v>
                </c:pt>
                <c:pt idx="7">
                  <c:v>Lowered larynx</c:v>
                </c:pt>
                <c:pt idx="8">
                  <c:v>Lax vocal tract</c:v>
                </c:pt>
                <c:pt idx="9">
                  <c:v>Tense larynx</c:v>
                </c:pt>
                <c:pt idx="10">
                  <c:v>Raised larynx</c:v>
                </c:pt>
                <c:pt idx="11">
                  <c:v>Harsh</c:v>
                </c:pt>
                <c:pt idx="12">
                  <c:v>Whispery</c:v>
                </c:pt>
              </c:strCache>
            </c:strRef>
          </c:cat>
          <c:val>
            <c:numRef>
              <c:f>plots!$D$2:$D$14</c:f>
              <c:numCache>
                <c:formatCode>General</c:formatCode>
                <c:ptCount val="13"/>
                <c:pt idx="0">
                  <c:v>30</c:v>
                </c:pt>
                <c:pt idx="1">
                  <c:v>24</c:v>
                </c:pt>
                <c:pt idx="2">
                  <c:v>30</c:v>
                </c:pt>
                <c:pt idx="3">
                  <c:v>33</c:v>
                </c:pt>
                <c:pt idx="4">
                  <c:v>20</c:v>
                </c:pt>
                <c:pt idx="5">
                  <c:v>13</c:v>
                </c:pt>
                <c:pt idx="6">
                  <c:v>14</c:v>
                </c:pt>
                <c:pt idx="7">
                  <c:v>17</c:v>
                </c:pt>
                <c:pt idx="8">
                  <c:v>17</c:v>
                </c:pt>
                <c:pt idx="9">
                  <c:v>9</c:v>
                </c:pt>
                <c:pt idx="10">
                  <c:v>10</c:v>
                </c:pt>
                <c:pt idx="11">
                  <c:v>5</c:v>
                </c:pt>
                <c:pt idx="12">
                  <c:v>5</c:v>
                </c:pt>
              </c:numCache>
            </c:numRef>
          </c:val>
        </c:ser>
        <c:ser>
          <c:idx val="3"/>
          <c:order val="3"/>
          <c:tx>
            <c:strRef>
              <c:f>plots!$E$1</c:f>
              <c:strCache>
                <c:ptCount val="1"/>
                <c:pt idx="0">
                  <c:v>Extreme</c:v>
                </c:pt>
              </c:strCache>
            </c:strRef>
          </c:tx>
          <c:spPr>
            <a:solidFill>
              <a:schemeClr val="accent4"/>
            </a:solidFill>
            <a:ln>
              <a:noFill/>
            </a:ln>
            <a:effectLst/>
          </c:spPr>
          <c:invertIfNegative val="0"/>
          <c:dLbls>
            <c:dLbl>
              <c:idx val="0"/>
              <c:delete val="1"/>
              <c:extLst>
                <c:ext xmlns:c15="http://schemas.microsoft.com/office/drawing/2012/chart" uri="{CE6537A1-D6FC-4f65-9D91-7224C49458BB}"/>
              </c:extLst>
            </c:dLbl>
            <c:dLbl>
              <c:idx val="1"/>
              <c:layout>
                <c:manualLayout>
                  <c:x val="2.0660104986876641E-2"/>
                  <c:y val="0"/>
                </c:manualLayout>
              </c:layout>
              <c:dLblPos val="ctr"/>
              <c:showLegendKey val="0"/>
              <c:showVal val="1"/>
              <c:showCatName val="0"/>
              <c:showSerName val="0"/>
              <c:showPercent val="0"/>
              <c:showBubbleSize val="0"/>
              <c:extLst>
                <c:ext xmlns:c15="http://schemas.microsoft.com/office/drawing/2012/chart" uri="{CE6537A1-D6FC-4f65-9D91-7224C49458BB}"/>
              </c:extLst>
            </c:dLbl>
            <c:dLbl>
              <c:idx val="2"/>
              <c:layout>
                <c:manualLayout>
                  <c:x val="2.0660104986876641E-2"/>
                  <c:y val="-1.6975112544026657E-16"/>
                </c:manualLayout>
              </c:layout>
              <c:dLblPos val="ctr"/>
              <c:showLegendKey val="0"/>
              <c:showVal val="1"/>
              <c:showCatName val="0"/>
              <c:showSerName val="0"/>
              <c:showPercent val="0"/>
              <c:showBubbleSize val="0"/>
              <c:extLst>
                <c:ext xmlns:c15="http://schemas.microsoft.com/office/drawing/2012/chart" uri="{CE6537A1-D6FC-4f65-9D91-7224C49458BB}"/>
              </c:extLst>
            </c:dLbl>
            <c:dLbl>
              <c:idx val="3"/>
              <c:layout>
                <c:manualLayout>
                  <c:x val="2.354724409448819E-2"/>
                  <c:y val="0"/>
                </c:manualLayout>
              </c:layout>
              <c:dLblPos val="ctr"/>
              <c:showLegendKey val="0"/>
              <c:showVal val="1"/>
              <c:showCatName val="0"/>
              <c:showSerName val="0"/>
              <c:showPercent val="0"/>
              <c:showBubbleSize val="0"/>
              <c:extLst>
                <c:ext xmlns:c15="http://schemas.microsoft.com/office/drawing/2012/chart" uri="{CE6537A1-D6FC-4f65-9D91-7224C49458BB}"/>
              </c:extLst>
            </c:dLbl>
            <c:dLbl>
              <c:idx val="4"/>
              <c:layout>
                <c:manualLayout>
                  <c:x val="1.9234470691163606E-2"/>
                  <c:y val="-8.4875562720133283E-17"/>
                </c:manualLayout>
              </c:layout>
              <c:dLblPos val="ctr"/>
              <c:showLegendKey val="0"/>
              <c:showVal val="1"/>
              <c:showCatName val="0"/>
              <c:showSerName val="0"/>
              <c:showPercent val="0"/>
              <c:showBubbleSize val="0"/>
              <c:extLst>
                <c:ext xmlns:c15="http://schemas.microsoft.com/office/drawing/2012/chart" uri="{CE6537A1-D6FC-4f65-9D91-7224C49458BB}"/>
              </c:extLst>
            </c:dLbl>
            <c:dLbl>
              <c:idx val="5"/>
              <c:delete val="1"/>
              <c:extLst>
                <c:ext xmlns:c15="http://schemas.microsoft.com/office/drawing/2012/chart" uri="{CE6537A1-D6FC-4f65-9D91-7224C49458BB}"/>
              </c:extLst>
            </c:dLbl>
            <c:dLbl>
              <c:idx val="6"/>
              <c:delete val="1"/>
              <c:extLst>
                <c:ext xmlns:c15="http://schemas.microsoft.com/office/drawing/2012/chart" uri="{CE6537A1-D6FC-4f65-9D91-7224C49458BB}"/>
              </c:extLst>
            </c:dLbl>
            <c:dLbl>
              <c:idx val="7"/>
              <c:delete val="1"/>
              <c:extLst>
                <c:ext xmlns:c15="http://schemas.microsoft.com/office/drawing/2012/chart" uri="{CE6537A1-D6FC-4f65-9D91-7224C49458BB}"/>
              </c:extLst>
            </c:dLbl>
            <c:dLbl>
              <c:idx val="8"/>
              <c:layout>
                <c:manualLayout>
                  <c:x val="1.4672697503906849E-2"/>
                  <c:y val="4.6568894923132358E-17"/>
                </c:manualLayout>
              </c:layout>
              <c:dLblPos val="ctr"/>
              <c:showLegendKey val="0"/>
              <c:showVal val="1"/>
              <c:showCatName val="0"/>
              <c:showSerName val="0"/>
              <c:showPercent val="0"/>
              <c:showBubbleSize val="0"/>
              <c:extLst>
                <c:ext xmlns:c15="http://schemas.microsoft.com/office/drawing/2012/chart" uri="{CE6537A1-D6FC-4f65-9D91-7224C49458BB}"/>
              </c:extLst>
            </c:dLbl>
            <c:dLbl>
              <c:idx val="12"/>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ysClr val="windowText" lastClr="000000"/>
                    </a:solidFill>
                    <a:latin typeface="+mn-lt"/>
                    <a:ea typeface="+mn-ea"/>
                    <a:cs typeface="+mn-cs"/>
                  </a:defRPr>
                </a:pPr>
                <a:endParaRPr lang="es-ES_tradnl"/>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plots!$A$2:$A$14</c:f>
              <c:strCache>
                <c:ptCount val="13"/>
                <c:pt idx="0">
                  <c:v>Fronted T. body</c:v>
                </c:pt>
                <c:pt idx="1">
                  <c:v>Nasal</c:v>
                </c:pt>
                <c:pt idx="2">
                  <c:v>Creaky</c:v>
                </c:pt>
                <c:pt idx="3">
                  <c:v>Breathy</c:v>
                </c:pt>
                <c:pt idx="4">
                  <c:v>Advanced T.tip</c:v>
                </c:pt>
                <c:pt idx="5">
                  <c:v>Tense vocal tract</c:v>
                </c:pt>
                <c:pt idx="6">
                  <c:v>Lax larynx</c:v>
                </c:pt>
                <c:pt idx="7">
                  <c:v>Lowered larynx</c:v>
                </c:pt>
                <c:pt idx="8">
                  <c:v>Lax vocal tract</c:v>
                </c:pt>
                <c:pt idx="9">
                  <c:v>Tense larynx</c:v>
                </c:pt>
                <c:pt idx="10">
                  <c:v>Raised larynx</c:v>
                </c:pt>
                <c:pt idx="11">
                  <c:v>Harsh</c:v>
                </c:pt>
                <c:pt idx="12">
                  <c:v>Whispery</c:v>
                </c:pt>
              </c:strCache>
            </c:strRef>
          </c:cat>
          <c:val>
            <c:numRef>
              <c:f>plots!$E$2:$E$14</c:f>
              <c:numCache>
                <c:formatCode>General</c:formatCode>
                <c:ptCount val="13"/>
                <c:pt idx="0">
                  <c:v>0</c:v>
                </c:pt>
                <c:pt idx="1">
                  <c:v>4</c:v>
                </c:pt>
                <c:pt idx="2">
                  <c:v>4</c:v>
                </c:pt>
                <c:pt idx="3">
                  <c:v>5</c:v>
                </c:pt>
                <c:pt idx="4">
                  <c:v>3</c:v>
                </c:pt>
                <c:pt idx="5">
                  <c:v>0</c:v>
                </c:pt>
                <c:pt idx="6">
                  <c:v>0</c:v>
                </c:pt>
                <c:pt idx="7">
                  <c:v>0</c:v>
                </c:pt>
                <c:pt idx="8">
                  <c:v>2</c:v>
                </c:pt>
                <c:pt idx="9">
                  <c:v>1</c:v>
                </c:pt>
                <c:pt idx="10">
                  <c:v>1</c:v>
                </c:pt>
                <c:pt idx="11">
                  <c:v>1</c:v>
                </c:pt>
                <c:pt idx="12">
                  <c:v>0</c:v>
                </c:pt>
              </c:numCache>
            </c:numRef>
          </c:val>
        </c:ser>
        <c:dLbls>
          <c:dLblPos val="ctr"/>
          <c:showLegendKey val="0"/>
          <c:showVal val="1"/>
          <c:showCatName val="0"/>
          <c:showSerName val="0"/>
          <c:showPercent val="0"/>
          <c:showBubbleSize val="0"/>
        </c:dLbls>
        <c:gapWidth val="79"/>
        <c:overlap val="100"/>
        <c:axId val="352662832"/>
        <c:axId val="352666752"/>
      </c:barChart>
      <c:catAx>
        <c:axId val="352662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cap="all" spc="120" normalizeH="0" baseline="0">
                <a:solidFill>
                  <a:schemeClr val="tx1">
                    <a:lumMod val="65000"/>
                    <a:lumOff val="35000"/>
                  </a:schemeClr>
                </a:solidFill>
                <a:latin typeface="+mn-lt"/>
                <a:ea typeface="+mn-ea"/>
                <a:cs typeface="+mn-cs"/>
              </a:defRPr>
            </a:pPr>
            <a:endParaRPr lang="es-ES_tradnl"/>
          </a:p>
        </c:txPr>
        <c:crossAx val="352666752"/>
        <c:crosses val="autoZero"/>
        <c:auto val="1"/>
        <c:lblAlgn val="ctr"/>
        <c:lblOffset val="100"/>
        <c:noMultiLvlLbl val="0"/>
      </c:catAx>
      <c:valAx>
        <c:axId val="352666752"/>
        <c:scaling>
          <c:orientation val="minMax"/>
          <c:max val="100"/>
        </c:scaling>
        <c:delete val="0"/>
        <c:axPos val="b"/>
        <c:numFmt formatCode="General" sourceLinked="1"/>
        <c:majorTickMark val="out"/>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352662832"/>
        <c:crosses val="autoZero"/>
        <c:crossBetween val="between"/>
      </c:valAx>
      <c:spPr>
        <a:noFill/>
        <a:ln w="25400">
          <a:noFill/>
        </a:ln>
        <a:effectLst/>
      </c:spPr>
    </c:plotArea>
    <c:legend>
      <c:legendPos val="t"/>
      <c:layout>
        <c:manualLayout>
          <c:xMode val="edge"/>
          <c:yMode val="edge"/>
          <c:x val="0.41743896080515935"/>
          <c:y val="2.2123314124858993E-3"/>
          <c:w val="0.51512204724409449"/>
          <c:h val="7.8125546806649168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s-ES_tradnl"/>
        </a:p>
      </c:txPr>
    </c:legend>
    <c:plotVisOnly val="1"/>
    <c:dispBlanksAs val="gap"/>
    <c:showDLblsOverMax val="0"/>
  </c:chart>
  <c:spPr>
    <a:noFill/>
    <a:ln>
      <a:noFill/>
    </a:ln>
    <a:effectLst/>
  </c:spPr>
  <c:txPr>
    <a:bodyPr/>
    <a:lstStyle/>
    <a:p>
      <a:pPr>
        <a:defRPr/>
      </a:pPr>
      <a:endParaRPr lang="es-ES_trad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8">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omments/comment1.xml><?xml version="1.0" encoding="utf-8"?>
<p:cmLst xmlns:a="http://schemas.openxmlformats.org/drawingml/2006/main" xmlns:r="http://schemas.openxmlformats.org/officeDocument/2006/relationships" xmlns:p="http://schemas.openxmlformats.org/presentationml/2006/main">
  <p:cm authorId="3" dt="2016-07-21T21:33:03.105" idx="12">
    <p:pos x="2710" y="65"/>
    <p:text>the VPA here isn't a very good quality image - better one on slide 8</p:text>
    <p:extLst>
      <p:ext uri="{C676402C-5697-4E1C-873F-D02D1690AC5C}">
        <p15:threadingInfo xmlns:p15="http://schemas.microsoft.com/office/powerpoint/2012/main" timeZoneBias="-60"/>
      </p:ext>
    </p:extLst>
  </p:cm>
  <p:cm authorId="4" dt="2016-07-22T11:56:35.878" idx="1">
    <p:pos x="2710" y="201"/>
    <p:text>this is Beck's version. I found a better image</p:text>
    <p:extLst>
      <p:ext uri="{C676402C-5697-4E1C-873F-D02D1690AC5C}">
        <p15:threadingInfo xmlns:p15="http://schemas.microsoft.com/office/powerpoint/2012/main" timeZoneBias="-120">
          <p15:parentCm authorId="3" idx="12"/>
        </p15:threadingInfo>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3" dt="2016-07-21T21:39:41.183" idx="23">
    <p:pos x="4404" y="1707"/>
    <p:text>what is a cc?</p:text>
    <p:extLst>
      <p:ext uri="{C676402C-5697-4E1C-873F-D02D1690AC5C}">
        <p15:threadingInfo xmlns:p15="http://schemas.microsoft.com/office/powerpoint/2012/main" timeZoneBias="-60"/>
      </p:ext>
    </p:extLst>
  </p:cm>
  <p:cm authorId="4" dt="2016-07-22T12:15:34.337" idx="10">
    <p:pos x="4404" y="1843"/>
    <p:text>contingency coefficients (see attached)</p:text>
    <p:extLst>
      <p:ext uri="{C676402C-5697-4E1C-873F-D02D1690AC5C}">
        <p15:threadingInfo xmlns:p15="http://schemas.microsoft.com/office/powerpoint/2012/main" timeZoneBias="-120">
          <p15:parentCm authorId="3" idx="23"/>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3" dt="2016-07-21T21:40:33.585" idx="24">
    <p:pos x="386" y="562"/>
    <p:text>are these based on absolute scores or +/- 1 scalar point?</p:text>
    <p:extLst>
      <p:ext uri="{C676402C-5697-4E1C-873F-D02D1690AC5C}">
        <p15:threadingInfo xmlns:p15="http://schemas.microsoft.com/office/powerpoint/2012/main" timeZoneBias="-60"/>
      </p:ext>
    </p:extLst>
  </p:cm>
  <p:cm authorId="4" dt="2016-07-22T12:19:10.325" idx="11">
    <p:pos x="386" y="698"/>
    <p:text>absolute main table. the other definition of 1 scalar below. Results only improved with the redefinition for those settings. This coud be worth explaining: why improvement only here: many cases of disagreeement of the sort 1-2 difference or 2-3 difference. Hypothesis: these are settings for which is easier to say "it's present" "it's absent" but agreeing on the degree is harder... ?? other interpretations welcome!</p:text>
    <p:extLst>
      <p:ext uri="{C676402C-5697-4E1C-873F-D02D1690AC5C}">
        <p15:threadingInfo xmlns:p15="http://schemas.microsoft.com/office/powerpoint/2012/main" timeZoneBias="-120">
          <p15:parentCm authorId="3" idx="24"/>
        </p15:threadingInfo>
      </p:ext>
    </p:extLst>
  </p:cm>
  <p:cm authorId="3" dt="2016-07-21T21:42:39.261" idx="27">
    <p:pos x="522" y="698"/>
    <p:text>I think it would be good here to state in simple terms whether these are good or bad scores. I can't tell, so I doubt audience can! if we can't do better than 75%, and you said 'harsh' is rare anyway, then this looks on the face of quite poor agreement to me. But I am sure that is not what is intended.</p:text>
    <p:extLst>
      <p:ext uri="{C676402C-5697-4E1C-873F-D02D1690AC5C}">
        <p15:threadingInfo xmlns:p15="http://schemas.microsoft.com/office/powerpoint/2012/main" timeZoneBias="-60"/>
      </p:ext>
    </p:extLst>
  </p:cm>
  <p:cm authorId="4" dt="2016-07-22T12:20:05.611" idx="12">
    <p:pos x="522" y="834"/>
    <p:text>values are ranked from best to worst.</p:text>
    <p:extLst>
      <p:ext uri="{C676402C-5697-4E1C-873F-D02D1690AC5C}">
        <p15:threadingInfo xmlns:p15="http://schemas.microsoft.com/office/powerpoint/2012/main" timeZoneBias="-120">
          <p15:parentCm authorId="3" idx="27"/>
        </p15:threadingInfo>
      </p:ext>
    </p:extLst>
  </p:cm>
  <p:cm authorId="4" dt="2016-07-22T12:22:54.298" idx="13">
    <p:pos x="522" y="970"/>
    <p:text>good-bad.. is very relative, I don't know! If it helps, I can add that Sellars et al () found that interrater agreement is typically not better than fair-moderate, in kappa terms. And they found it for GRBAS protocol, which only contains 5 settings!!</p:text>
    <p:extLst>
      <p:ext uri="{C676402C-5697-4E1C-873F-D02D1690AC5C}">
        <p15:threadingInfo xmlns:p15="http://schemas.microsoft.com/office/powerpoint/2012/main" timeZoneBias="-120">
          <p15:parentCm authorId="3" idx="27"/>
        </p15:threadingInfo>
      </p:ext>
    </p:extLst>
  </p:cm>
  <p:cm authorId="4" dt="2016-07-22T12:25:34.105" idx="14">
    <p:pos x="522" y="1106"/>
    <p:text>Cohen suggested the Kappa result be interpreted as follows: values ≤ 0 as indicating no agreement and 0.01–0.20 as none to slight, 0.21–0.40 as fair, 0.41– 0.60 as moderate, 0.61–0.80 as substantial, and 0.81–1.00 as almost perfect agreement.</p:text>
    <p:extLst>
      <p:ext uri="{C676402C-5697-4E1C-873F-D02D1690AC5C}">
        <p15:threadingInfo xmlns:p15="http://schemas.microsoft.com/office/powerpoint/2012/main" timeZoneBias="-120">
          <p15:parentCm authorId="3" idx="27"/>
        </p15:threadingInfo>
      </p:ext>
    </p:extLst>
  </p:cm>
  <p:cm authorId="4" dt="2016-07-23T16:43:08.238" idx="16">
    <p:pos x="656" y="2849"/>
    <p:text/>
    <p:extLst>
      <p:ext uri="{C676402C-5697-4E1C-873F-D02D1690AC5C}">
        <p15:threadingInfo xmlns:p15="http://schemas.microsoft.com/office/powerpoint/2012/main" timeZoneBias="-60"/>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3" dt="2016-07-21T21:41:48.538" idx="25">
    <p:pos x="3561" y="1925"/>
    <p:text>deleted</p:text>
    <p:extLst>
      <p:ext uri="{C676402C-5697-4E1C-873F-D02D1690AC5C}">
        <p15:threadingInfo xmlns:p15="http://schemas.microsoft.com/office/powerpoint/2012/main" timeZoneBias="-60"/>
      </p:ext>
    </p:extLst>
  </p:cm>
  <p:cm authorId="4" dt="2016-07-22T12:26:07.996" idx="15">
    <p:pos x="3561" y="2061"/>
    <p:text>remove then? or find other example of rare supra settings</p:text>
    <p:extLst>
      <p:ext uri="{C676402C-5697-4E1C-873F-D02D1690AC5C}">
        <p15:threadingInfo xmlns:p15="http://schemas.microsoft.com/office/powerpoint/2012/main" timeZoneBias="-120">
          <p15:parentCm authorId="3" idx="25"/>
        </p15:threadingInfo>
      </p:ext>
    </p:extLst>
  </p:cm>
  <p:cm authorId="3" dt="2016-07-21T21:41:55.131" idx="26">
    <p:pos x="4748" y="1925"/>
    <p:text>deleted</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6-07-21T21:29:59.522" idx="9">
    <p:pos x="3540" y="1897"/>
    <p:text>but of course we have been ging through in 5-10 minutes! so I am not sure this is a real problem. it is often assumed to be, so it is worth adding, but maybe phrase it carefully in the presentation</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6-07-21T21:31:44.860" idx="10">
    <p:pos x="885" y="1384"/>
    <p:text>applicability? or usability?</p:text>
    <p:extLst>
      <p:ext uri="{C676402C-5697-4E1C-873F-D02D1690AC5C}">
        <p15:threadingInfo xmlns:p15="http://schemas.microsoft.com/office/powerpoint/2012/main" timeZoneBias="-60"/>
      </p:ext>
    </p:extLst>
  </p:cm>
  <p:cm authorId="4" dt="2016-07-22T12:03:13.815" idx="2">
    <p:pos x="885" y="1520"/>
    <p:text>ok</p:text>
    <p:extLst>
      <p:ext uri="{C676402C-5697-4E1C-873F-D02D1690AC5C}">
        <p15:threadingInfo xmlns:p15="http://schemas.microsoft.com/office/powerpoint/2012/main" timeZoneBias="-120">
          <p15:parentCm authorId="3" idx="10"/>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3" dt="2016-07-21T21:32:18.930" idx="11">
    <p:pos x="1876" y="1040"/>
    <p:text>so well known now that there is no need to explain it in presentation, just the bits we chnaged</p:text>
    <p:extLst>
      <p:ext uri="{C676402C-5697-4E1C-873F-D02D1690AC5C}">
        <p15:threadingInfo xmlns:p15="http://schemas.microsoft.com/office/powerpoint/2012/main" timeZoneBias="-6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3" dt="2016-07-21T21:33:51.294" idx="13">
    <p:pos x="1370" y="2156"/>
    <p:text>merged? combined?</p:text>
    <p:extLst>
      <p:ext uri="{C676402C-5697-4E1C-873F-D02D1690AC5C}">
        <p15:threadingInfo xmlns:p15="http://schemas.microsoft.com/office/powerpoint/2012/main" timeZoneBias="-60"/>
      </p:ext>
    </p:extLst>
  </p:cm>
  <p:cm authorId="4" dt="2016-07-22T12:03:36.224" idx="3">
    <p:pos x="1370" y="2292"/>
    <p:text>ok</p:text>
    <p:extLst>
      <p:ext uri="{C676402C-5697-4E1C-873F-D02D1690AC5C}">
        <p15:threadingInfo xmlns:p15="http://schemas.microsoft.com/office/powerpoint/2012/main" timeZoneBias="-120">
          <p15:parentCm authorId="3" idx="13"/>
        </p15:threadingInfo>
      </p:ext>
    </p:extLst>
  </p:cm>
  <p:cm authorId="3" dt="2016-07-21T21:34:27.730" idx="14">
    <p:pos x="1117" y="3449"/>
    <p:text>deleted</p:text>
    <p:extLst>
      <p:ext uri="{C676402C-5697-4E1C-873F-D02D1690AC5C}">
        <p15:threadingInfo xmlns:p15="http://schemas.microsoft.com/office/powerpoint/2012/main" timeZoneBias="-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3" dt="2016-07-21T21:34:54.390" idx="15">
    <p:pos x="3835" y="2346"/>
    <p:text>i dont think we need to declare these!</p:text>
    <p:extLst>
      <p:ext uri="{C676402C-5697-4E1C-873F-D02D1690AC5C}">
        <p15:threadingInfo xmlns:p15="http://schemas.microsoft.com/office/powerpoint/2012/main" timeZoneBias="-60"/>
      </p:ext>
    </p:extLst>
  </p:cm>
  <p:cm authorId="4" dt="2016-07-22T12:05:57.963" idx="5">
    <p:pos x="3835" y="2482"/>
    <p:text>ok, removed</p:text>
    <p:extLst>
      <p:ext uri="{C676402C-5697-4E1C-873F-D02D1690AC5C}">
        <p15:threadingInfo xmlns:p15="http://schemas.microsoft.com/office/powerpoint/2012/main" timeZoneBias="-120">
          <p15:parentCm authorId="3" idx="15"/>
        </p15:threadingInfo>
      </p:ext>
    </p:extLst>
  </p:cm>
  <p:cm authorId="3" dt="2016-07-21T21:35:22.898" idx="16">
    <p:pos x="864" y="1236"/>
    <p:text>no harm in saying who</p:text>
    <p:extLst>
      <p:ext uri="{C676402C-5697-4E1C-873F-D02D1690AC5C}">
        <p15:threadingInfo xmlns:p15="http://schemas.microsoft.com/office/powerpoint/2012/main" timeZoneBias="-6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3" dt="2016-07-21T21:35:44.294" idx="17">
    <p:pos x="2276" y="864"/>
    <p:text>i.e. in cases of non-perfect agreement</p:text>
    <p:extLst>
      <p:ext uri="{C676402C-5697-4E1C-873F-D02D1690AC5C}">
        <p15:threadingInfo xmlns:p15="http://schemas.microsoft.com/office/powerpoint/2012/main" timeZoneBias="-60"/>
      </p:ext>
    </p:extLst>
  </p:cm>
  <p:cm authorId="3" dt="2016-07-21T21:36:08.159" idx="18">
    <p:pos x="2508" y="2093"/>
    <p:text>aren't these collapsed in lax/tense VT?</p:text>
    <p:extLst>
      <p:ext uri="{C676402C-5697-4E1C-873F-D02D1690AC5C}">
        <p15:threadingInfo xmlns:p15="http://schemas.microsoft.com/office/powerpoint/2012/main" timeZoneBias="-60"/>
      </p:ext>
    </p:extLst>
  </p:cm>
  <p:cm authorId="4" dt="2016-07-22T12:09:10.290" idx="6">
    <p:pos x="2508" y="2229"/>
    <p:text>yes, they never appear bcs when something like extensive or minimised labial range appear we translated it as lax-tense VT? Is it worthwhile to get into those details? we can explain our redefinitions, it's fine, it's in the abstract. Do we write it or just say it?</p:text>
    <p:extLst>
      <p:ext uri="{C676402C-5697-4E1C-873F-D02D1690AC5C}">
        <p15:threadingInfo xmlns:p15="http://schemas.microsoft.com/office/powerpoint/2012/main" timeZoneBias="-120">
          <p15:parentCm authorId="3" idx="18"/>
        </p15:threadingInfo>
      </p:ext>
    </p:extLst>
  </p:cm>
  <p:cm authorId="3" dt="2016-07-21T21:36:49.950" idx="19">
    <p:pos x="1819" y="2557"/>
    <p:text>on slide 8 you say 'deleted'</p:text>
    <p:extLst>
      <p:ext uri="{C676402C-5697-4E1C-873F-D02D1690AC5C}">
        <p15:threadingInfo xmlns:p15="http://schemas.microsoft.com/office/powerpoint/2012/main" timeZoneBias="-60"/>
      </p:ext>
    </p:extLst>
  </p:cm>
  <p:cm authorId="4" dt="2016-07-22T12:12:38.977" idx="7">
    <p:pos x="1819" y="2693"/>
    <p:text>Yes, I realized.. I didn't know what to do because in the Excel where we were typing scores we did have these settings even if we never marked them. I suppose either I don't mention the deletion on slide 8 or I removed them from here. What do you prefer? Someone could ask: why did you a priori removed protruded jaw and audible nasal escape without listening to all voices but did not remove falsetto or tremor, for instance? Were you supposing you were not going to find the former? but why not the latter? :-$  Shouldn't teh simplification come after the study on frequency of occurrence? It's complicated...</p:text>
    <p:extLst>
      <p:ext uri="{C676402C-5697-4E1C-873F-D02D1690AC5C}">
        <p15:threadingInfo xmlns:p15="http://schemas.microsoft.com/office/powerpoint/2012/main" timeZoneBias="-120">
          <p15:parentCm authorId="3" idx="19"/>
        </p15:threadingInfo>
      </p:ext>
    </p:extLst>
  </p:cm>
  <p:cm authorId="3" dt="2016-07-21T21:37:08.127" idx="20">
    <p:pos x="1271" y="3245"/>
    <p:text>also deleted</p:text>
    <p:extLst>
      <p:ext uri="{C676402C-5697-4E1C-873F-D02D1690AC5C}">
        <p15:threadingInfo xmlns:p15="http://schemas.microsoft.com/office/powerpoint/2012/main" timeZoneBias="-6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3" dt="2016-07-21T21:37:53.128" idx="21">
    <p:pos x="2536" y="2325"/>
    <p:text>what does it mean when 2 scores given here?</p:text>
    <p:extLst>
      <p:ext uri="{C676402C-5697-4E1C-873F-D02D1690AC5C}">
        <p15:threadingInfo xmlns:p15="http://schemas.microsoft.com/office/powerpoint/2012/main" timeZoneBias="-60"/>
      </p:ext>
    </p:extLst>
  </p:cm>
  <p:cm authorId="4" dt="2016-07-22T12:14:15.072" idx="8">
    <p:pos x="2536" y="2461"/>
    <p:text>number of cases or percentage or occurence</p:text>
    <p:extLst>
      <p:ext uri="{C676402C-5697-4E1C-873F-D02D1690AC5C}">
        <p15:threadingInfo xmlns:p15="http://schemas.microsoft.com/office/powerpoint/2012/main" timeZoneBias="-120">
          <p15:parentCm authorId="3" idx="21"/>
        </p15:threadingInfo>
      </p:ext>
    </p:extLst>
  </p:cm>
  <p:cm authorId="4" dt="2016-07-22T12:15:07.067" idx="9">
    <p:pos x="2536" y="2597"/>
    <p:text>when two scores are given are: n slight + n moderate. I will say never extreme case. It's in the text below the slide (just oral is fine?)</p:text>
    <p:extLst>
      <p:ext uri="{C676402C-5697-4E1C-873F-D02D1690AC5C}">
        <p15:threadingInfo xmlns:p15="http://schemas.microsoft.com/office/powerpoint/2012/main" timeZoneBias="-120">
          <p15:parentCm authorId="3" idx="21"/>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3" dt="2016-07-21T21:39:00.766" idx="22">
    <p:pos x="4102" y="323"/>
    <p:text>very nice</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1DCAE02-7E93-9E42-8AF2-1292FFD5D350}" type="datetimeFigureOut">
              <a:rPr lang="en-US" smtClean="0"/>
              <a:t>7/23/2016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101DE95-3202-1048-9D69-504BE0D3C400}" type="slidenum">
              <a:rPr lang="en-US" smtClean="0"/>
              <a:t>‹#›</a:t>
            </a:fld>
            <a:endParaRPr lang="en-US"/>
          </a:p>
        </p:txBody>
      </p:sp>
    </p:spTree>
    <p:extLst>
      <p:ext uri="{BB962C8B-B14F-4D97-AF65-F5344CB8AC3E}">
        <p14:creationId xmlns:p14="http://schemas.microsoft.com/office/powerpoint/2010/main" val="3940604428"/>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17.jpeg>
</file>

<file path=ppt/media/image2.png>
</file>

<file path=ppt/media/image3.jpeg>
</file>

<file path=ppt/media/image4.png>
</file>

<file path=ppt/media/image5.png>
</file>

<file path=ppt/media/image6.png>
</file>

<file path=ppt/media/image7.jpeg>
</file>

<file path=ppt/media/image8.png>
</file>

<file path=ppt/media/image9.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7DBB311-481C-4422-B516-D367547B9101}" type="datetimeFigureOut">
              <a:rPr lang="en-US" smtClean="0"/>
              <a:t>7/23/2016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1674180-DECD-41AD-8B25-1F0E4889C59E}" type="slidenum">
              <a:rPr lang="en-GB" smtClean="0"/>
              <a:t>‹#›</a:t>
            </a:fld>
            <a:endParaRPr lang="en-GB"/>
          </a:p>
        </p:txBody>
      </p:sp>
    </p:spTree>
    <p:extLst>
      <p:ext uri="{BB962C8B-B14F-4D97-AF65-F5344CB8AC3E}">
        <p14:creationId xmlns:p14="http://schemas.microsoft.com/office/powerpoint/2010/main" val="107837855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200" kern="1200" dirty="0" smtClean="0">
                <a:solidFill>
                  <a:schemeClr val="tx1"/>
                </a:solidFill>
                <a:effectLst/>
                <a:latin typeface="+mn-lt"/>
                <a:ea typeface="+mn-ea"/>
                <a:cs typeface="+mn-cs"/>
              </a:rPr>
              <a:t>The international survey of Forensic Speaker Comparison (FSC) practices carried out by Gold and French (2011) revealed that</a:t>
            </a:r>
          </a:p>
          <a:p>
            <a:pPr marL="171450" indent="-171450">
              <a:buFontTx/>
              <a:buChar char="-"/>
            </a:pPr>
            <a:r>
              <a:rPr lang="en-US" sz="1200" kern="1200" dirty="0" smtClean="0">
                <a:solidFill>
                  <a:schemeClr val="tx1"/>
                </a:solidFill>
                <a:effectLst/>
                <a:latin typeface="+mn-lt"/>
                <a:ea typeface="+mn-ea"/>
                <a:cs typeface="+mn-cs"/>
              </a:rPr>
              <a:t> 94% of the </a:t>
            </a:r>
            <a:r>
              <a:rPr lang="en-US" sz="1200" i="1" kern="1200" dirty="0" smtClean="0">
                <a:solidFill>
                  <a:schemeClr val="tx1"/>
                </a:solidFill>
                <a:effectLst/>
                <a:latin typeface="+mn-lt"/>
                <a:ea typeface="+mn-ea"/>
                <a:cs typeface="+mn-cs"/>
              </a:rPr>
              <a:t>respondents</a:t>
            </a:r>
            <a:r>
              <a:rPr lang="en-US" sz="1200" kern="1200" dirty="0" smtClean="0">
                <a:solidFill>
                  <a:schemeClr val="tx1"/>
                </a:solidFill>
                <a:effectLst/>
                <a:latin typeface="+mn-lt"/>
                <a:ea typeface="+mn-ea"/>
                <a:cs typeface="+mn-cs"/>
              </a:rPr>
              <a:t> –forensic practitioners– </a:t>
            </a:r>
            <a:r>
              <a:rPr lang="en-US" sz="1200" i="1" kern="1200" dirty="0" smtClean="0">
                <a:solidFill>
                  <a:schemeClr val="tx1"/>
                </a:solidFill>
                <a:effectLst/>
                <a:latin typeface="+mn-lt"/>
                <a:ea typeface="+mn-ea"/>
                <a:cs typeface="+mn-cs"/>
              </a:rPr>
              <a:t>examine</a:t>
            </a:r>
            <a:r>
              <a:rPr lang="en-US" sz="1200" kern="1200" dirty="0" smtClean="0">
                <a:solidFill>
                  <a:schemeClr val="tx1"/>
                </a:solidFill>
                <a:effectLst/>
                <a:latin typeface="+mn-lt"/>
                <a:ea typeface="+mn-ea"/>
                <a:cs typeface="+mn-cs"/>
              </a:rPr>
              <a:t> voice quality (VQ) as part of their comparison procedures. </a:t>
            </a:r>
          </a:p>
          <a:p>
            <a:pPr marL="171450" indent="-171450">
              <a:buFontTx/>
              <a:buChar char="-"/>
            </a:pPr>
            <a:r>
              <a:rPr lang="en-US" sz="1200" kern="1200" dirty="0" smtClean="0">
                <a:solidFill>
                  <a:schemeClr val="tx1"/>
                </a:solidFill>
                <a:effectLst/>
                <a:latin typeface="+mn-lt"/>
                <a:ea typeface="+mn-ea"/>
                <a:cs typeface="+mn-cs"/>
              </a:rPr>
              <a:t> 68%. ... First </a:t>
            </a:r>
            <a:r>
              <a:rPr lang="en-US" sz="1200" i="1" kern="1200" dirty="0" err="1" smtClean="0">
                <a:solidFill>
                  <a:schemeClr val="tx1"/>
                </a:solidFill>
                <a:effectLst/>
                <a:latin typeface="+mn-lt"/>
                <a:ea typeface="+mn-ea"/>
                <a:cs typeface="+mn-cs"/>
              </a:rPr>
              <a:t>ascer’tainment</a:t>
            </a:r>
            <a:r>
              <a:rPr lang="en-US" sz="1200" kern="1200" baseline="0" dirty="0" smtClean="0">
                <a:solidFill>
                  <a:schemeClr val="tx1"/>
                </a:solidFill>
                <a:effectLst/>
                <a:latin typeface="+mn-lt"/>
                <a:ea typeface="+mn-ea"/>
                <a:cs typeface="+mn-cs"/>
              </a:rPr>
              <a:t> of problems involving VQ in most forensic conditions… we will see later</a:t>
            </a:r>
            <a:endParaRPr lang="en-US" sz="1200" kern="1200" dirty="0" smtClean="0">
              <a:solidFill>
                <a:schemeClr val="tx1"/>
              </a:solidFill>
              <a:effectLst/>
              <a:latin typeface="+mn-lt"/>
              <a:ea typeface="+mn-ea"/>
              <a:cs typeface="+mn-cs"/>
            </a:endParaRPr>
          </a:p>
          <a:p>
            <a:pPr marL="0" indent="0">
              <a:buFontTx/>
              <a:buNone/>
            </a:pPr>
            <a:endParaRPr lang="en-US" sz="1200" kern="1200" dirty="0" smtClean="0">
              <a:solidFill>
                <a:schemeClr val="tx1"/>
              </a:solidFill>
              <a:effectLst/>
              <a:latin typeface="+mn-lt"/>
              <a:ea typeface="+mn-ea"/>
              <a:cs typeface="+mn-cs"/>
            </a:endParaRPr>
          </a:p>
          <a:p>
            <a:pPr marL="0" indent="0">
              <a:buFontTx/>
              <a:buNone/>
            </a:pPr>
            <a:r>
              <a:rPr lang="en-US" sz="1200" kern="1200" dirty="0" smtClean="0">
                <a:solidFill>
                  <a:schemeClr val="tx1"/>
                </a:solidFill>
                <a:effectLst/>
                <a:latin typeface="+mn-lt"/>
                <a:ea typeface="+mn-ea"/>
                <a:cs typeface="+mn-cs"/>
              </a:rPr>
              <a:t>In terms of how they use</a:t>
            </a:r>
            <a:r>
              <a:rPr lang="en-US" sz="1200" kern="1200" baseline="0" dirty="0" smtClean="0">
                <a:solidFill>
                  <a:schemeClr val="tx1"/>
                </a:solidFill>
                <a:effectLst/>
                <a:latin typeface="+mn-lt"/>
                <a:ea typeface="+mn-ea"/>
                <a:cs typeface="+mn-cs"/>
              </a:rPr>
              <a:t> VQ as a feature in forensic casework (</a:t>
            </a:r>
            <a:r>
              <a:rPr lang="en-US" sz="1200" u="sng" kern="1200" baseline="0" dirty="0" smtClean="0">
                <a:solidFill>
                  <a:schemeClr val="tx1"/>
                </a:solidFill>
                <a:effectLst/>
                <a:latin typeface="+mn-lt"/>
                <a:ea typeface="+mn-ea"/>
                <a:cs typeface="+mn-cs"/>
              </a:rPr>
              <a:t>auditory approach to VQ</a:t>
            </a:r>
            <a:r>
              <a:rPr lang="en-US" sz="1200" kern="1200" baseline="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indent="-171450">
              <a:buFontTx/>
              <a:buChar char="-"/>
            </a:pPr>
            <a:r>
              <a:rPr lang="en-US" sz="1200" kern="1200" dirty="0" smtClean="0">
                <a:solidFill>
                  <a:schemeClr val="tx1"/>
                </a:solidFill>
                <a:effectLst/>
                <a:latin typeface="+mn-lt"/>
                <a:ea typeface="+mn-ea"/>
                <a:cs typeface="+mn-cs"/>
              </a:rPr>
              <a:t>61%</a:t>
            </a:r>
            <a:r>
              <a:rPr lang="en-US" sz="1200" kern="1200" baseline="0" dirty="0" smtClean="0">
                <a:solidFill>
                  <a:schemeClr val="tx1"/>
                </a:solidFill>
                <a:effectLst/>
                <a:latin typeface="+mn-lt"/>
                <a:ea typeface="+mn-ea"/>
                <a:cs typeface="+mn-cs"/>
              </a:rPr>
              <a:t> use a recognized framework </a:t>
            </a:r>
            <a:endParaRPr lang="en-US" sz="1200" kern="1200" dirty="0" smtClean="0">
              <a:solidFill>
                <a:schemeClr val="tx1"/>
              </a:solidFill>
              <a:effectLst/>
              <a:latin typeface="+mn-lt"/>
              <a:ea typeface="+mn-ea"/>
              <a:cs typeface="+mn-cs"/>
            </a:endParaRPr>
          </a:p>
          <a:p>
            <a:pPr marL="171450" marR="0" lvl="2" indent="-171450" algn="l" defTabSz="9144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21% of experts performed “an auditory analysis of voice quality and provided some form of a verbal description” </a:t>
            </a:r>
            <a:r>
              <a:rPr lang="en-US" sz="2900" dirty="0" smtClean="0"/>
              <a:t>(i.e. </a:t>
            </a:r>
            <a:r>
              <a:rPr lang="en-US" sz="2900" dirty="0" smtClean="0">
                <a:sym typeface="Wingdings" panose="05000000000000000000" pitchFamily="2" charset="2"/>
              </a:rPr>
              <a:t>not following pre-established protocol)</a:t>
            </a:r>
            <a:endParaRPr lang="en-US" sz="1200" strike="sngStrike" kern="1200" dirty="0" smtClean="0">
              <a:solidFill>
                <a:schemeClr val="tx1"/>
              </a:solidFill>
              <a:effectLst/>
              <a:latin typeface="+mn-lt"/>
              <a:ea typeface="+mn-ea"/>
              <a:cs typeface="+mn-cs"/>
            </a:endParaRPr>
          </a:p>
          <a:p>
            <a:pPr marL="0" indent="0">
              <a:buFontTx/>
              <a:buNone/>
            </a:pPr>
            <a:endParaRPr lang="en-GB" strike="sngStrike" dirty="0"/>
          </a:p>
        </p:txBody>
      </p:sp>
      <p:sp>
        <p:nvSpPr>
          <p:cNvPr id="4" name="Slide Number Placeholder 3"/>
          <p:cNvSpPr>
            <a:spLocks noGrp="1"/>
          </p:cNvSpPr>
          <p:nvPr>
            <p:ph type="sldNum" sz="quarter" idx="10"/>
          </p:nvPr>
        </p:nvSpPr>
        <p:spPr/>
        <p:txBody>
          <a:bodyPr/>
          <a:lstStyle/>
          <a:p>
            <a:fld id="{91674180-DECD-41AD-8B25-1F0E4889C59E}" type="slidenum">
              <a:rPr lang="en-GB" smtClean="0"/>
              <a:t>2</a:t>
            </a:fld>
            <a:endParaRPr lang="en-GB"/>
          </a:p>
        </p:txBody>
      </p:sp>
    </p:spTree>
    <p:extLst>
      <p:ext uri="{BB962C8B-B14F-4D97-AF65-F5344CB8AC3E}">
        <p14:creationId xmlns:p14="http://schemas.microsoft.com/office/powerpoint/2010/main" val="3848678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a:t>
            </a:r>
            <a:r>
              <a:rPr lang="en-US" baseline="30000" dirty="0" smtClean="0"/>
              <a:t>nd</a:t>
            </a:r>
            <a:r>
              <a:rPr lang="en-US" baseline="0" dirty="0" smtClean="0"/>
              <a:t> group: rare settings.. We only find them in a maximum of 5 speakers – some only in one</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I show the cases in brackets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slight or moderate presence, never extreme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PLAY SOUNDS? </a:t>
            </a:r>
            <a:r>
              <a:rPr lang="en-US" baseline="0" dirty="0" err="1" smtClean="0"/>
              <a:t>Denasal</a:t>
            </a:r>
            <a:r>
              <a:rPr lang="en-US" baseline="0" dirty="0" smtClean="0"/>
              <a:t> </a:t>
            </a:r>
            <a:r>
              <a:rPr lang="en-US" baseline="0" dirty="0" err="1" smtClean="0"/>
              <a:t>grado</a:t>
            </a:r>
            <a:r>
              <a:rPr lang="en-US" baseline="0" dirty="0" smtClean="0"/>
              <a:t> 2: 22, 63, 69</a:t>
            </a: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11</a:t>
            </a:fld>
            <a:endParaRPr lang="en-GB"/>
          </a:p>
        </p:txBody>
      </p:sp>
    </p:spTree>
    <p:extLst>
      <p:ext uri="{BB962C8B-B14F-4D97-AF65-F5344CB8AC3E}">
        <p14:creationId xmlns:p14="http://schemas.microsoft.com/office/powerpoint/2010/main" val="2394192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And here</a:t>
            </a:r>
            <a:r>
              <a:rPr lang="en-US" baseline="0" dirty="0" smtClean="0"/>
              <a:t> we find the third group of settings, according to their frequency of occurrence.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They appear in a variable frequency.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Ordered from the less to more frequent.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Actually whispery is within this third group very </a:t>
            </a:r>
            <a:r>
              <a:rPr lang="en-US" baseline="0" dirty="0" err="1" smtClean="0"/>
              <a:t>unfrequent</a:t>
            </a:r>
            <a:r>
              <a:rPr lang="en-US" baseline="0" dirty="0" smtClean="0"/>
              <a:t> (but at least 10 cases justify their belonging in this group and not in the last one).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last 4 are especially frequent in </a:t>
            </a:r>
            <a:r>
              <a:rPr lang="en-US" baseline="0" dirty="0" err="1" smtClean="0"/>
              <a:t>Dyvis</a:t>
            </a:r>
            <a:r>
              <a:rPr lang="en-US" baseline="0" dirty="0" smtClean="0"/>
              <a:t> mostly present in degree “1”, although other marked and even extreme cases are observed. We suggest that these are probably accent features, for this population. </a:t>
            </a: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12</a:t>
            </a:fld>
            <a:endParaRPr lang="en-GB"/>
          </a:p>
        </p:txBody>
      </p:sp>
    </p:spTree>
    <p:extLst>
      <p:ext uri="{BB962C8B-B14F-4D97-AF65-F5344CB8AC3E}">
        <p14:creationId xmlns:p14="http://schemas.microsoft.com/office/powerpoint/2010/main" val="2964516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Alhough</a:t>
            </a:r>
            <a:r>
              <a:rPr lang="en-US" baseline="0" dirty="0" smtClean="0"/>
              <a:t> we haven’t undertaken detailed acoustic analyses yet, as a way of illustration we show here an example of a speaker with creaky voice degree 3! The three raters agreed on that value. </a:t>
            </a:r>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The spectrogram is only for the end of the voice sample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13</a:t>
            </a:fld>
            <a:endParaRPr lang="en-GB"/>
          </a:p>
        </p:txBody>
      </p:sp>
    </p:spTree>
    <p:extLst>
      <p:ext uri="{BB962C8B-B14F-4D97-AF65-F5344CB8AC3E}">
        <p14:creationId xmlns:p14="http://schemas.microsoft.com/office/powerpoint/2010/main" val="1978004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second question we wanted</a:t>
            </a:r>
            <a:r>
              <a:rPr lang="en-US" baseline="0" dirty="0" smtClean="0"/>
              <a:t> to answer was how correlated settings are.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I only show here the highest correlation values – btw moderate and strong (0.3-0.5)</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Interestingly higher correlations refer to the tense larynx..</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We will discuss later the meaning of not obtaining higher correlation values.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Nominal measures of correlation are: phi, </a:t>
            </a:r>
            <a:r>
              <a:rPr lang="en-US" baseline="0" dirty="0" err="1" smtClean="0"/>
              <a:t>cramer’s</a:t>
            </a:r>
            <a:r>
              <a:rPr lang="en-US" baseline="0" dirty="0" smtClean="0"/>
              <a:t> v and contingency coefficients. We use contingency coefficients when there are </a:t>
            </a:r>
            <a:r>
              <a:rPr lang="en-US" sz="1200" i="0" kern="1200" dirty="0" smtClean="0">
                <a:solidFill>
                  <a:schemeClr val="tx1"/>
                </a:solidFill>
                <a:effectLst/>
                <a:latin typeface="+mn-lt"/>
                <a:ea typeface="+mn-ea"/>
                <a:cs typeface="+mn-cs"/>
              </a:rPr>
              <a:t>3 or more values for each nominal variable, as long as there is an equal number of possible</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values </a:t>
            </a:r>
            <a:br>
              <a:rPr lang="en-US" sz="1200" i="0" kern="1200" dirty="0" smtClean="0">
                <a:solidFill>
                  <a:schemeClr val="tx1"/>
                </a:solidFill>
                <a:effectLst/>
                <a:latin typeface="+mn-lt"/>
                <a:ea typeface="+mn-ea"/>
                <a:cs typeface="+mn-cs"/>
              </a:rPr>
            </a:b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14</a:t>
            </a:fld>
            <a:endParaRPr lang="en-GB"/>
          </a:p>
        </p:txBody>
      </p:sp>
    </p:spTree>
    <p:extLst>
      <p:ext uri="{BB962C8B-B14F-4D97-AF65-F5344CB8AC3E}">
        <p14:creationId xmlns:p14="http://schemas.microsoft.com/office/powerpoint/2010/main" val="1338046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Negative correlations appear</a:t>
            </a:r>
            <a:r>
              <a:rPr lang="en-US" baseline="0" dirty="0" smtClean="0"/>
              <a:t> for settings that tend to be mutually exclusive. </a:t>
            </a: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15</a:t>
            </a:fld>
            <a:endParaRPr lang="en-GB"/>
          </a:p>
        </p:txBody>
      </p:sp>
    </p:spTree>
    <p:extLst>
      <p:ext uri="{BB962C8B-B14F-4D97-AF65-F5344CB8AC3E}">
        <p14:creationId xmlns:p14="http://schemas.microsoft.com/office/powerpoint/2010/main" val="877514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As for interrater results, we tested several measures,</a:t>
            </a:r>
            <a:r>
              <a:rPr lang="en-US" b="0" baseline="0" dirty="0" smtClean="0"/>
              <a:t> mainly % agreement and Fleiss kappa, to account for chance (i.e. kappa is a chance-corrected measure).</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1</a:t>
            </a:r>
            <a:r>
              <a:rPr lang="en-US" b="1" baseline="30000" dirty="0" smtClean="0"/>
              <a:t>st</a:t>
            </a:r>
            <a:r>
              <a:rPr lang="en-US" b="1" dirty="0" smtClean="0"/>
              <a:t> - Based on absolute scores</a:t>
            </a:r>
            <a:r>
              <a:rPr lang="en-US" b="0" baseline="0" dirty="0" smtClean="0"/>
              <a:t>- we find a variable percentage </a:t>
            </a:r>
            <a:r>
              <a:rPr lang="en-US" b="0" baseline="0" dirty="0" err="1" smtClean="0"/>
              <a:t>agreeement</a:t>
            </a:r>
            <a:r>
              <a:rPr lang="en-US" b="0" baseline="0" dirty="0" smtClean="0"/>
              <a:t>, i.e. agreement depends on the setting. I only show the third group of settings: those that appears in more than 10% of the population.</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If we look jointly at the % agreement and Fleiss kappa most settings get good moderate agreement, especially good for the most perceptually salient (harsh, raised larynx, lowered larynx). Then we find 4 settings – which were, if you remember what we called the accent features. It seems logical that agreement gets worse here. The more frequent the setting in the population, the more difficult to find exact agreement on the scalar degree assigned to the speaker.</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 We found that for those cases a more realistic definition of disagreement would be more appropriate.</a:t>
            </a:r>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If we consider disagreement as D. about presence/absence of the feature and disagreement beyond </a:t>
            </a:r>
            <a:r>
              <a:rPr lang="en-US" b="0" baseline="0" noProof="0" dirty="0" smtClean="0"/>
              <a:t>one</a:t>
            </a:r>
            <a:r>
              <a:rPr lang="en-US" b="0" baseline="0" dirty="0" smtClean="0"/>
              <a:t> scalar degree, </a:t>
            </a:r>
            <a:r>
              <a:rPr lang="en-US" b="0" baseline="0" dirty="0" err="1" smtClean="0"/>
              <a:t>i.e</a:t>
            </a:r>
            <a:r>
              <a:rPr lang="en-US" b="0" baseline="0" dirty="0" smtClean="0"/>
              <a:t> that a rater assigns a 1 and at least another rater assigns a 3, % </a:t>
            </a:r>
            <a:r>
              <a:rPr lang="en-US" b="0" baseline="0" dirty="0" err="1" smtClean="0"/>
              <a:t>agreemenT</a:t>
            </a:r>
            <a:r>
              <a:rPr lang="en-US" b="0" baseline="0" dirty="0" smtClean="0"/>
              <a:t> improves considerable using this redefinition.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16</a:t>
            </a:fld>
            <a:endParaRPr lang="en-GB"/>
          </a:p>
        </p:txBody>
      </p:sp>
    </p:spTree>
    <p:extLst>
      <p:ext uri="{BB962C8B-B14F-4D97-AF65-F5344CB8AC3E}">
        <p14:creationId xmlns:p14="http://schemas.microsoft.com/office/powerpoint/2010/main" val="38370044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smtClean="0"/>
              <a:t>To sum up</a:t>
            </a:r>
            <a:r>
              <a:rPr lang="es-ES_tradnl" baseline="0" dirty="0" smtClean="0"/>
              <a:t> </a:t>
            </a:r>
            <a:r>
              <a:rPr lang="es-ES_tradnl" baseline="0" dirty="0" err="1" smtClean="0"/>
              <a:t>our</a:t>
            </a:r>
            <a:r>
              <a:rPr lang="es-ES_tradnl" baseline="0" dirty="0" smtClean="0"/>
              <a:t> </a:t>
            </a:r>
            <a:r>
              <a:rPr lang="es-ES_tradnl" baseline="0" dirty="0" err="1" smtClean="0"/>
              <a:t>results</a:t>
            </a:r>
            <a:r>
              <a:rPr lang="es-ES_tradnl" baseline="0" dirty="0" smtClean="0"/>
              <a:t>…</a:t>
            </a:r>
          </a:p>
          <a:p>
            <a:r>
              <a:rPr lang="es-ES_tradnl" baseline="0" dirty="0" smtClean="0"/>
              <a:t>- </a:t>
            </a:r>
            <a:r>
              <a:rPr lang="es-ES_tradnl" baseline="0" dirty="0" err="1" smtClean="0"/>
              <a:t>We</a:t>
            </a:r>
            <a:r>
              <a:rPr lang="es-ES_tradnl" baseline="0" dirty="0" smtClean="0"/>
              <a:t> </a:t>
            </a:r>
            <a:r>
              <a:rPr lang="es-ES_tradnl" baseline="0" dirty="0" err="1" smtClean="0"/>
              <a:t>consider</a:t>
            </a:r>
            <a:r>
              <a:rPr lang="es-ES_tradnl" baseline="0" dirty="0" smtClean="0"/>
              <a:t> </a:t>
            </a:r>
            <a:r>
              <a:rPr lang="es-ES_tradnl" baseline="0" dirty="0" err="1" smtClean="0"/>
              <a:t>that</a:t>
            </a:r>
            <a:r>
              <a:rPr lang="es-ES_tradnl" baseline="0" dirty="0" smtClean="0"/>
              <a:t> </a:t>
            </a:r>
            <a:r>
              <a:rPr lang="es-ES_tradnl" baseline="0" dirty="0" err="1" smtClean="0"/>
              <a:t>the</a:t>
            </a:r>
            <a:r>
              <a:rPr lang="es-ES_tradnl" baseline="0" dirty="0" smtClean="0"/>
              <a:t> </a:t>
            </a:r>
            <a:r>
              <a:rPr lang="es-ES_tradnl" baseline="0" dirty="0" err="1" smtClean="0"/>
              <a:t>analyis</a:t>
            </a:r>
            <a:r>
              <a:rPr lang="es-ES_tradnl" baseline="0" dirty="0" smtClean="0"/>
              <a:t> of </a:t>
            </a:r>
            <a:r>
              <a:rPr lang="es-ES_tradnl" baseline="0" dirty="0" err="1" smtClean="0"/>
              <a:t>the</a:t>
            </a:r>
            <a:r>
              <a:rPr lang="es-ES_tradnl" baseline="0" dirty="0" smtClean="0"/>
              <a:t> </a:t>
            </a:r>
            <a:r>
              <a:rPr lang="es-ES_tradnl" baseline="0" dirty="0" err="1" smtClean="0"/>
              <a:t>setting</a:t>
            </a:r>
            <a:r>
              <a:rPr lang="es-ES_tradnl" baseline="0" dirty="0" smtClean="0"/>
              <a:t> </a:t>
            </a:r>
            <a:r>
              <a:rPr lang="es-ES_tradnl" baseline="0" dirty="0" err="1" smtClean="0"/>
              <a:t>frequency</a:t>
            </a:r>
            <a:r>
              <a:rPr lang="es-ES_tradnl" baseline="0" dirty="0" smtClean="0"/>
              <a:t> of </a:t>
            </a:r>
            <a:r>
              <a:rPr lang="es-ES_tradnl" baseline="0" dirty="0" err="1" smtClean="0"/>
              <a:t>occurrence</a:t>
            </a:r>
            <a:r>
              <a:rPr lang="es-ES_tradnl" baseline="0" dirty="0" smtClean="0"/>
              <a:t> can be </a:t>
            </a:r>
            <a:r>
              <a:rPr lang="es-ES_tradnl" baseline="0" dirty="0" err="1" smtClean="0"/>
              <a:t>useful</a:t>
            </a:r>
            <a:r>
              <a:rPr lang="es-ES_tradnl" baseline="0" dirty="0" smtClean="0"/>
              <a:t> </a:t>
            </a:r>
            <a:r>
              <a:rPr lang="es-ES_tradnl" baseline="0" dirty="0" err="1" smtClean="0"/>
              <a:t>for</a:t>
            </a:r>
            <a:r>
              <a:rPr lang="es-ES_tradnl" baseline="0" dirty="0" smtClean="0"/>
              <a:t> </a:t>
            </a:r>
            <a:r>
              <a:rPr lang="es-ES_tradnl" baseline="0" dirty="0" err="1" smtClean="0"/>
              <a:t>future</a:t>
            </a:r>
            <a:r>
              <a:rPr lang="es-ES_tradnl" baseline="0" dirty="0" smtClean="0"/>
              <a:t> LR </a:t>
            </a:r>
            <a:r>
              <a:rPr lang="es-ES_tradnl" baseline="0" dirty="0" err="1" smtClean="0"/>
              <a:t>calculation</a:t>
            </a:r>
            <a:r>
              <a:rPr lang="es-ES_tradnl" baseline="0" dirty="0" smtClean="0"/>
              <a:t>, </a:t>
            </a:r>
            <a:r>
              <a:rPr lang="es-ES_tradnl" baseline="0" dirty="0" err="1" smtClean="0"/>
              <a:t>for</a:t>
            </a:r>
            <a:r>
              <a:rPr lang="es-ES_tradnl" baseline="0" dirty="0" smtClean="0"/>
              <a:t> </a:t>
            </a:r>
            <a:r>
              <a:rPr lang="es-ES_tradnl" baseline="0" dirty="0" err="1" smtClean="0"/>
              <a:t>the</a:t>
            </a:r>
            <a:r>
              <a:rPr lang="es-ES_tradnl" baseline="0" dirty="0" smtClean="0"/>
              <a:t> </a:t>
            </a:r>
            <a:r>
              <a:rPr lang="es-ES_tradnl" baseline="0" dirty="0" err="1" smtClean="0"/>
              <a:t>typicality</a:t>
            </a:r>
            <a:r>
              <a:rPr lang="es-ES_tradnl" baseline="0" dirty="0" smtClean="0"/>
              <a:t> </a:t>
            </a:r>
            <a:r>
              <a:rPr lang="es-ES_tradnl" baseline="0" dirty="0" err="1" smtClean="0"/>
              <a:t>term</a:t>
            </a:r>
            <a:r>
              <a:rPr lang="es-ES_tradnl" baseline="0" dirty="0" smtClean="0"/>
              <a:t> of </a:t>
            </a:r>
            <a:r>
              <a:rPr lang="es-ES_tradnl" baseline="0" dirty="0" err="1" smtClean="0"/>
              <a:t>this</a:t>
            </a:r>
            <a:r>
              <a:rPr lang="es-ES_tradnl" baseline="0" dirty="0" smtClean="0"/>
              <a:t> formula.</a:t>
            </a:r>
          </a:p>
          <a:p>
            <a:r>
              <a:rPr lang="es-ES_tradnl" baseline="0" dirty="0" smtClean="0"/>
              <a:t>- </a:t>
            </a:r>
            <a:r>
              <a:rPr lang="es-ES_tradnl" baseline="0" dirty="0" err="1" smtClean="0"/>
              <a:t>especially</a:t>
            </a:r>
            <a:r>
              <a:rPr lang="es-ES_tradnl" baseline="0" dirty="0" smtClean="0"/>
              <a:t> </a:t>
            </a:r>
            <a:r>
              <a:rPr lang="es-ES_tradnl" baseline="0" dirty="0" err="1" smtClean="0"/>
              <a:t>the</a:t>
            </a:r>
            <a:r>
              <a:rPr lang="es-ES_tradnl" baseline="0" dirty="0" smtClean="0"/>
              <a:t> </a:t>
            </a:r>
            <a:r>
              <a:rPr lang="es-ES_tradnl" baseline="0" dirty="0" err="1" smtClean="0"/>
              <a:t>frequency</a:t>
            </a:r>
            <a:r>
              <a:rPr lang="es-ES_tradnl" baseline="0" dirty="0" smtClean="0"/>
              <a:t> </a:t>
            </a:r>
            <a:r>
              <a:rPr lang="es-ES_tradnl" baseline="0" dirty="0" err="1" smtClean="0"/>
              <a:t>results</a:t>
            </a:r>
            <a:r>
              <a:rPr lang="es-ES_tradnl" baseline="0" dirty="0" smtClean="0"/>
              <a:t> </a:t>
            </a:r>
            <a:r>
              <a:rPr lang="es-ES_tradnl" baseline="0" dirty="0" err="1" smtClean="0"/>
              <a:t>for</a:t>
            </a:r>
            <a:r>
              <a:rPr lang="es-ES_tradnl" baseline="0" dirty="0" smtClean="0"/>
              <a:t> </a:t>
            </a:r>
            <a:r>
              <a:rPr lang="es-ES_tradnl" baseline="0" dirty="0" err="1" smtClean="0"/>
              <a:t>absent</a:t>
            </a:r>
            <a:r>
              <a:rPr lang="es-ES_tradnl" baseline="0" dirty="0" smtClean="0"/>
              <a:t> </a:t>
            </a:r>
            <a:r>
              <a:rPr lang="es-ES_tradnl" baseline="0" dirty="0" err="1" smtClean="0"/>
              <a:t>settings</a:t>
            </a:r>
            <a:r>
              <a:rPr lang="es-ES_tradnl" baseline="0" dirty="0" smtClean="0"/>
              <a:t> and </a:t>
            </a:r>
            <a:r>
              <a:rPr lang="es-ES_tradnl" baseline="0" dirty="0" err="1" smtClean="0"/>
              <a:t>rare</a:t>
            </a:r>
            <a:r>
              <a:rPr lang="es-ES_tradnl" baseline="0" dirty="0" smtClean="0"/>
              <a:t> </a:t>
            </a:r>
            <a:r>
              <a:rPr lang="es-ES_tradnl" baseline="0" dirty="0" err="1" smtClean="0"/>
              <a:t>settings</a:t>
            </a:r>
            <a:r>
              <a:rPr lang="es-ES_tradnl" baseline="0" dirty="0" smtClean="0"/>
              <a:t>. </a:t>
            </a:r>
          </a:p>
          <a:p>
            <a:r>
              <a:rPr lang="es-ES_tradnl" baseline="0" dirty="0" smtClean="0"/>
              <a:t>In </a:t>
            </a:r>
            <a:r>
              <a:rPr lang="es-ES_tradnl" baseline="0" dirty="0" err="1" smtClean="0"/>
              <a:t>our</a:t>
            </a:r>
            <a:r>
              <a:rPr lang="es-ES_tradnl" baseline="0" dirty="0" smtClean="0"/>
              <a:t> case, </a:t>
            </a:r>
            <a:r>
              <a:rPr lang="es-ES_tradnl" baseline="0" dirty="0" err="1" smtClean="0"/>
              <a:t>for</a:t>
            </a:r>
            <a:r>
              <a:rPr lang="es-ES_tradnl" baseline="0" dirty="0" smtClean="0"/>
              <a:t> </a:t>
            </a:r>
            <a:r>
              <a:rPr lang="es-ES_tradnl" baseline="0" dirty="0" err="1" smtClean="0"/>
              <a:t>the</a:t>
            </a:r>
            <a:r>
              <a:rPr lang="es-ES_tradnl" baseline="0" dirty="0" smtClean="0"/>
              <a:t> </a:t>
            </a:r>
            <a:r>
              <a:rPr lang="es-ES_tradnl" baseline="0" dirty="0" err="1" smtClean="0"/>
              <a:t>Dyvis</a:t>
            </a:r>
            <a:r>
              <a:rPr lang="es-ES_tradnl" baseline="0" dirty="0" smtClean="0"/>
              <a:t> </a:t>
            </a:r>
            <a:r>
              <a:rPr lang="es-ES_tradnl" baseline="0" dirty="0" err="1" smtClean="0"/>
              <a:t>population</a:t>
            </a:r>
            <a:r>
              <a:rPr lang="es-ES_tradnl" baseline="0" dirty="0" smtClean="0"/>
              <a:t> – </a:t>
            </a:r>
            <a:r>
              <a:rPr lang="es-ES_tradnl" baseline="0" dirty="0" err="1" smtClean="0"/>
              <a:t>task</a:t>
            </a:r>
            <a:r>
              <a:rPr lang="es-ES_tradnl" baseline="0" dirty="0" smtClean="0"/>
              <a:t> 2 at </a:t>
            </a:r>
            <a:r>
              <a:rPr lang="es-ES_tradnl" baseline="0" dirty="0" err="1" smtClean="0"/>
              <a:t>least</a:t>
            </a:r>
            <a:r>
              <a:rPr lang="es-ES_tradnl" baseline="0" dirty="0" smtClean="0"/>
              <a:t>, </a:t>
            </a:r>
            <a:r>
              <a:rPr lang="es-ES_tradnl" baseline="0" dirty="0" err="1" smtClean="0"/>
              <a:t>we</a:t>
            </a:r>
            <a:r>
              <a:rPr lang="es-ES_tradnl" baseline="0" dirty="0" smtClean="0"/>
              <a:t> </a:t>
            </a:r>
            <a:r>
              <a:rPr lang="es-ES_tradnl" baseline="0" dirty="0" err="1" smtClean="0"/>
              <a:t>know</a:t>
            </a:r>
            <a:r>
              <a:rPr lang="es-ES_tradnl" baseline="0" dirty="0" smtClean="0"/>
              <a:t> </a:t>
            </a:r>
            <a:r>
              <a:rPr lang="es-ES_tradnl" baseline="0" dirty="0" err="1" smtClean="0"/>
              <a:t>that</a:t>
            </a:r>
            <a:r>
              <a:rPr lang="es-ES_tradnl" baseline="0" dirty="0" smtClean="0"/>
              <a:t> </a:t>
            </a:r>
            <a:r>
              <a:rPr lang="es-ES_tradnl" baseline="0" dirty="0" err="1" smtClean="0"/>
              <a:t>absent</a:t>
            </a:r>
            <a:r>
              <a:rPr lang="es-ES_tradnl" baseline="0" dirty="0" smtClean="0"/>
              <a:t> </a:t>
            </a:r>
            <a:r>
              <a:rPr lang="es-ES_tradnl" baseline="0" dirty="0" err="1" smtClean="0"/>
              <a:t>phonatory</a:t>
            </a:r>
            <a:r>
              <a:rPr lang="es-ES_tradnl" baseline="0" dirty="0" smtClean="0"/>
              <a:t> </a:t>
            </a:r>
            <a:r>
              <a:rPr lang="es-ES_tradnl" baseline="0" dirty="0" err="1" smtClean="0"/>
              <a:t>settings</a:t>
            </a:r>
            <a:r>
              <a:rPr lang="es-ES_tradnl" baseline="0" dirty="0" smtClean="0"/>
              <a:t> are…VT </a:t>
            </a:r>
            <a:r>
              <a:rPr lang="es-ES_tradnl" baseline="0" dirty="0" err="1" smtClean="0"/>
              <a:t>settings</a:t>
            </a:r>
            <a:r>
              <a:rPr lang="es-ES_tradnl" baseline="0" dirty="0" smtClean="0"/>
              <a:t> are…  (</a:t>
            </a:r>
            <a:r>
              <a:rPr lang="es-ES_tradnl" baseline="0" dirty="0" err="1" smtClean="0"/>
              <a:t>mostlly</a:t>
            </a:r>
            <a:r>
              <a:rPr lang="es-ES_tradnl" baseline="0" dirty="0" smtClean="0"/>
              <a:t> </a:t>
            </a:r>
            <a:r>
              <a:rPr lang="es-ES_tradnl" baseline="0" dirty="0" err="1" smtClean="0"/>
              <a:t>linked</a:t>
            </a:r>
            <a:r>
              <a:rPr lang="es-ES_tradnl" baseline="0" dirty="0" smtClean="0"/>
              <a:t> to…) </a:t>
            </a:r>
            <a:r>
              <a:rPr lang="es-ES_tradnl" baseline="0" dirty="0" err="1" smtClean="0"/>
              <a:t>while</a:t>
            </a:r>
            <a:r>
              <a:rPr lang="es-ES_tradnl" baseline="0" dirty="0" smtClean="0"/>
              <a:t> </a:t>
            </a:r>
            <a:r>
              <a:rPr lang="es-ES_tradnl" baseline="0" dirty="0" err="1" smtClean="0"/>
              <a:t>rare</a:t>
            </a:r>
            <a:r>
              <a:rPr lang="es-ES_tradnl" baseline="0" dirty="0" smtClean="0"/>
              <a:t> </a:t>
            </a:r>
            <a:r>
              <a:rPr lang="es-ES_tradnl" baseline="0" dirty="0" err="1" smtClean="0"/>
              <a:t>setting</a:t>
            </a:r>
            <a:r>
              <a:rPr lang="es-ES_tradnl" baseline="0" dirty="0" smtClean="0"/>
              <a:t> </a:t>
            </a:r>
            <a:r>
              <a:rPr lang="es-ES_tradnl" baseline="0" dirty="0" err="1" smtClean="0"/>
              <a:t>would</a:t>
            </a:r>
            <a:r>
              <a:rPr lang="es-ES_tradnl" baseline="0" dirty="0" smtClean="0"/>
              <a:t> be…</a:t>
            </a:r>
          </a:p>
          <a:p>
            <a:endParaRPr lang="es-ES_tradnl" baseline="0" dirty="0" smtClean="0"/>
          </a:p>
          <a:p>
            <a:r>
              <a:rPr lang="es-ES_tradnl" baseline="0" dirty="0" err="1" smtClean="0"/>
              <a:t>But</a:t>
            </a:r>
            <a:r>
              <a:rPr lang="es-ES_tradnl" baseline="0" dirty="0" smtClean="0"/>
              <a:t> of </a:t>
            </a:r>
            <a:r>
              <a:rPr lang="es-ES_tradnl" baseline="0" dirty="0" err="1" smtClean="0"/>
              <a:t>course</a:t>
            </a:r>
            <a:r>
              <a:rPr lang="es-ES_tradnl" baseline="0" dirty="0" smtClean="0"/>
              <a:t> </a:t>
            </a:r>
            <a:r>
              <a:rPr lang="es-ES_tradnl" baseline="0" dirty="0" err="1" smtClean="0"/>
              <a:t>we</a:t>
            </a:r>
            <a:r>
              <a:rPr lang="es-ES_tradnl" baseline="0" dirty="0" smtClean="0"/>
              <a:t> </a:t>
            </a:r>
            <a:r>
              <a:rPr lang="es-ES_tradnl" baseline="0" dirty="0" err="1" smtClean="0"/>
              <a:t>need</a:t>
            </a:r>
            <a:r>
              <a:rPr lang="es-ES_tradnl" baseline="0" dirty="0" smtClean="0"/>
              <a:t> to </a:t>
            </a:r>
            <a:r>
              <a:rPr lang="es-ES_tradnl" baseline="0" dirty="0" err="1" smtClean="0"/>
              <a:t>consider</a:t>
            </a:r>
            <a:r>
              <a:rPr lang="es-ES_tradnl" baseline="0" dirty="0" smtClean="0"/>
              <a:t> non-</a:t>
            </a:r>
            <a:r>
              <a:rPr lang="es-ES_tradnl" baseline="0" dirty="0" err="1" smtClean="0"/>
              <a:t>contemporaenous</a:t>
            </a:r>
            <a:r>
              <a:rPr lang="es-ES_tradnl" baseline="0" dirty="0" smtClean="0"/>
              <a:t> </a:t>
            </a:r>
            <a:r>
              <a:rPr lang="es-ES_tradnl" baseline="0" dirty="0" err="1" smtClean="0"/>
              <a:t>recordings</a:t>
            </a:r>
            <a:r>
              <a:rPr lang="es-ES_tradnl" baseline="0" dirty="0" smtClean="0"/>
              <a:t>… to </a:t>
            </a:r>
            <a:r>
              <a:rPr lang="es-ES_tradnl" baseline="0" dirty="0" err="1" smtClean="0"/>
              <a:t>find</a:t>
            </a:r>
            <a:r>
              <a:rPr lang="es-ES_tradnl" baseline="0" dirty="0" smtClean="0"/>
              <a:t> </a:t>
            </a:r>
            <a:r>
              <a:rPr lang="es-ES_tradnl" baseline="0" dirty="0" err="1" smtClean="0"/>
              <a:t>out</a:t>
            </a:r>
            <a:r>
              <a:rPr lang="es-ES_tradnl" baseline="0" dirty="0" smtClean="0"/>
              <a:t> </a:t>
            </a:r>
            <a:r>
              <a:rPr lang="es-ES_tradnl" baseline="0" dirty="0" err="1" smtClean="0"/>
              <a:t>if</a:t>
            </a:r>
            <a:r>
              <a:rPr lang="es-ES_tradnl" baseline="0" dirty="0" smtClean="0"/>
              <a:t> </a:t>
            </a:r>
            <a:r>
              <a:rPr lang="es-ES_tradnl" baseline="0" dirty="0" err="1" smtClean="0"/>
              <a:t>there</a:t>
            </a:r>
            <a:r>
              <a:rPr lang="es-ES_tradnl" baseline="0" dirty="0" smtClean="0"/>
              <a:t> are </a:t>
            </a:r>
            <a:r>
              <a:rPr lang="es-ES_tradnl" baseline="0" dirty="0" err="1" smtClean="0"/>
              <a:t>within-sp</a:t>
            </a:r>
            <a:r>
              <a:rPr lang="es-ES_tradnl" baseline="0" dirty="0" smtClean="0"/>
              <a:t> </a:t>
            </a:r>
            <a:r>
              <a:rPr lang="es-ES_tradnl" baseline="0" dirty="0" err="1" smtClean="0"/>
              <a:t>differences</a:t>
            </a:r>
            <a:r>
              <a:rPr lang="es-ES_tradnl" baseline="0" dirty="0" smtClean="0"/>
              <a:t>, as I </a:t>
            </a:r>
            <a:r>
              <a:rPr lang="es-ES_tradnl" baseline="0" dirty="0" err="1" smtClean="0"/>
              <a:t>said</a:t>
            </a:r>
            <a:r>
              <a:rPr lang="es-ES_tradnl" baseline="0" dirty="0" smtClean="0"/>
              <a:t>, </a:t>
            </a:r>
            <a:r>
              <a:rPr lang="es-ES_tradnl" baseline="0" dirty="0" err="1" smtClean="0"/>
              <a:t>by</a:t>
            </a:r>
            <a:r>
              <a:rPr lang="es-ES_tradnl" baseline="0" dirty="0" smtClean="0"/>
              <a:t> </a:t>
            </a:r>
            <a:r>
              <a:rPr lang="es-ES_tradnl" baseline="0" dirty="0" err="1" smtClean="0"/>
              <a:t>looking</a:t>
            </a:r>
            <a:r>
              <a:rPr lang="es-ES_tradnl" baseline="0" dirty="0" smtClean="0"/>
              <a:t> at </a:t>
            </a:r>
            <a:r>
              <a:rPr lang="es-ES_tradnl" baseline="0" dirty="0" err="1" smtClean="0"/>
              <a:t>other</a:t>
            </a:r>
            <a:r>
              <a:rPr lang="es-ES_tradnl" baseline="0" dirty="0" smtClean="0"/>
              <a:t> </a:t>
            </a:r>
            <a:r>
              <a:rPr lang="es-ES_tradnl" baseline="0" dirty="0" err="1" smtClean="0"/>
              <a:t>tasks</a:t>
            </a:r>
            <a:r>
              <a:rPr lang="es-ES_tradnl" baseline="0" dirty="0" smtClean="0"/>
              <a:t> of </a:t>
            </a:r>
            <a:r>
              <a:rPr lang="es-ES_tradnl" baseline="0" dirty="0" err="1" smtClean="0"/>
              <a:t>DyVIS</a:t>
            </a:r>
            <a:r>
              <a:rPr lang="es-ES_tradnl" baseline="0" dirty="0" smtClean="0"/>
              <a:t> corpus. </a:t>
            </a:r>
          </a:p>
        </p:txBody>
      </p:sp>
      <p:sp>
        <p:nvSpPr>
          <p:cNvPr id="4" name="Slide Number Placeholder 3"/>
          <p:cNvSpPr>
            <a:spLocks noGrp="1"/>
          </p:cNvSpPr>
          <p:nvPr>
            <p:ph type="sldNum" sz="quarter" idx="10"/>
          </p:nvPr>
        </p:nvSpPr>
        <p:spPr/>
        <p:txBody>
          <a:bodyPr/>
          <a:lstStyle/>
          <a:p>
            <a:fld id="{91674180-DECD-41AD-8B25-1F0E4889C59E}" type="slidenum">
              <a:rPr lang="en-GB" smtClean="0"/>
              <a:t>17</a:t>
            </a:fld>
            <a:endParaRPr lang="en-GB"/>
          </a:p>
        </p:txBody>
      </p:sp>
    </p:spTree>
    <p:extLst>
      <p:ext uri="{BB962C8B-B14F-4D97-AF65-F5344CB8AC3E}">
        <p14:creationId xmlns:p14="http://schemas.microsoft.com/office/powerpoint/2010/main" val="670727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smtClean="0"/>
              <a:t>The</a:t>
            </a:r>
            <a:r>
              <a:rPr lang="es-ES_tradnl" dirty="0" smtClean="0"/>
              <a:t> </a:t>
            </a:r>
            <a:r>
              <a:rPr lang="es-ES_tradnl" dirty="0" err="1" smtClean="0"/>
              <a:t>results</a:t>
            </a:r>
            <a:r>
              <a:rPr lang="es-ES_tradnl" dirty="0" smtClean="0"/>
              <a:t> </a:t>
            </a:r>
            <a:r>
              <a:rPr lang="es-ES_tradnl" dirty="0" err="1" smtClean="0"/>
              <a:t>for</a:t>
            </a:r>
            <a:r>
              <a:rPr lang="es-ES_tradnl" dirty="0" smtClean="0"/>
              <a:t> </a:t>
            </a:r>
            <a:r>
              <a:rPr lang="es-ES_tradnl" dirty="0" err="1" smtClean="0"/>
              <a:t>correlation</a:t>
            </a:r>
            <a:r>
              <a:rPr lang="es-ES_tradnl" dirty="0" smtClean="0"/>
              <a:t> </a:t>
            </a:r>
            <a:r>
              <a:rPr lang="es-ES_tradnl" dirty="0" err="1" smtClean="0"/>
              <a:t>seem</a:t>
            </a:r>
            <a:r>
              <a:rPr lang="es-ES_tradnl" dirty="0" smtClean="0"/>
              <a:t> to be in </a:t>
            </a:r>
            <a:r>
              <a:rPr lang="es-ES_tradnl" dirty="0" err="1" smtClean="0"/>
              <a:t>good</a:t>
            </a:r>
            <a:r>
              <a:rPr lang="es-ES_tradnl" dirty="0" smtClean="0"/>
              <a:t> </a:t>
            </a:r>
            <a:r>
              <a:rPr lang="es-ES_tradnl" dirty="0" err="1" smtClean="0"/>
              <a:t>accordance</a:t>
            </a:r>
            <a:r>
              <a:rPr lang="es-ES_tradnl" baseline="0" dirty="0" smtClean="0"/>
              <a:t> </a:t>
            </a:r>
            <a:r>
              <a:rPr lang="es-ES_tradnl" baseline="0" dirty="0" err="1" smtClean="0"/>
              <a:t>with</a:t>
            </a:r>
            <a:r>
              <a:rPr lang="es-ES_tradnl" baseline="0" dirty="0" smtClean="0"/>
              <a:t> </a:t>
            </a:r>
            <a:r>
              <a:rPr lang="es-ES_tradnl" baseline="0" dirty="0" err="1" smtClean="0"/>
              <a:t>phonetic</a:t>
            </a:r>
            <a:r>
              <a:rPr lang="es-ES_tradnl" baseline="0" dirty="0" smtClean="0"/>
              <a:t> </a:t>
            </a:r>
            <a:r>
              <a:rPr lang="es-ES_tradnl" baseline="0" dirty="0" err="1" smtClean="0"/>
              <a:t>theory</a:t>
            </a:r>
            <a:r>
              <a:rPr lang="es-ES_tradnl" baseline="0" dirty="0" smtClean="0"/>
              <a:t>. </a:t>
            </a:r>
            <a:r>
              <a:rPr lang="es-ES_tradnl" baseline="0" dirty="0" err="1" smtClean="0"/>
              <a:t>For</a:t>
            </a:r>
            <a:r>
              <a:rPr lang="es-ES_tradnl" baseline="0" dirty="0" smtClean="0"/>
              <a:t> </a:t>
            </a:r>
            <a:r>
              <a:rPr lang="es-ES_tradnl" baseline="0" dirty="0" err="1" smtClean="0"/>
              <a:t>example</a:t>
            </a:r>
            <a:r>
              <a:rPr lang="es-ES_tradnl" baseline="0" dirty="0" smtClean="0"/>
              <a:t>, </a:t>
            </a:r>
            <a:r>
              <a:rPr lang="es-ES_tradnl" baseline="0" dirty="0" err="1" smtClean="0"/>
              <a:t>harsh</a:t>
            </a:r>
            <a:r>
              <a:rPr lang="es-ES_tradnl" baseline="0" dirty="0" smtClean="0"/>
              <a:t> </a:t>
            </a:r>
            <a:r>
              <a:rPr lang="es-ES_tradnl" baseline="0" dirty="0" err="1" smtClean="0"/>
              <a:t>voice</a:t>
            </a:r>
            <a:r>
              <a:rPr lang="es-ES_tradnl" baseline="0" dirty="0" smtClean="0"/>
              <a:t> </a:t>
            </a:r>
            <a:r>
              <a:rPr lang="es-ES_tradnl" baseline="0" dirty="0" err="1" smtClean="0"/>
              <a:t>is</a:t>
            </a:r>
            <a:r>
              <a:rPr lang="es-ES_tradnl" baseline="0" dirty="0" smtClean="0"/>
              <a:t> </a:t>
            </a:r>
            <a:r>
              <a:rPr lang="es-ES_tradnl" baseline="0" dirty="0" err="1" smtClean="0"/>
              <a:t>associated</a:t>
            </a:r>
            <a:r>
              <a:rPr lang="es-ES_tradnl" baseline="0" dirty="0" smtClean="0"/>
              <a:t> </a:t>
            </a:r>
            <a:r>
              <a:rPr lang="es-ES_tradnl" baseline="0" dirty="0" err="1" smtClean="0"/>
              <a:t>with</a:t>
            </a:r>
            <a:r>
              <a:rPr lang="es-ES_tradnl" baseline="0" dirty="0" smtClean="0"/>
              <a:t> tense </a:t>
            </a:r>
            <a:r>
              <a:rPr lang="es-ES_tradnl" baseline="0" dirty="0" err="1" smtClean="0"/>
              <a:t>larynx</a:t>
            </a:r>
            <a:r>
              <a:rPr lang="es-ES_tradnl" baseline="0" dirty="0" smtClean="0"/>
              <a:t> </a:t>
            </a:r>
            <a:r>
              <a:rPr lang="es-ES_tradnl" baseline="0" dirty="0" err="1" smtClean="0"/>
              <a:t>while</a:t>
            </a:r>
            <a:r>
              <a:rPr lang="es-ES_tradnl" baseline="0" dirty="0" smtClean="0"/>
              <a:t> </a:t>
            </a:r>
            <a:r>
              <a:rPr lang="es-ES_tradnl" baseline="0" dirty="0" err="1" smtClean="0"/>
              <a:t>creaky</a:t>
            </a:r>
            <a:r>
              <a:rPr lang="es-ES_tradnl" baseline="0" dirty="0" smtClean="0"/>
              <a:t> </a:t>
            </a:r>
            <a:r>
              <a:rPr lang="es-ES_tradnl" baseline="0" dirty="0" err="1" smtClean="0"/>
              <a:t>is</a:t>
            </a:r>
            <a:r>
              <a:rPr lang="es-ES_tradnl" baseline="0" dirty="0" smtClean="0"/>
              <a:t> </a:t>
            </a:r>
            <a:r>
              <a:rPr lang="es-ES_tradnl" baseline="0" dirty="0" err="1" smtClean="0"/>
              <a:t>associated</a:t>
            </a:r>
            <a:r>
              <a:rPr lang="es-ES_tradnl" baseline="0" dirty="0" smtClean="0"/>
              <a:t> </a:t>
            </a:r>
            <a:r>
              <a:rPr lang="es-ES_tradnl" baseline="0" dirty="0" err="1" smtClean="0"/>
              <a:t>with</a:t>
            </a:r>
            <a:r>
              <a:rPr lang="es-ES_tradnl" baseline="0" dirty="0" smtClean="0"/>
              <a:t> </a:t>
            </a:r>
            <a:r>
              <a:rPr lang="es-ES_tradnl" baseline="0" dirty="0" err="1" smtClean="0"/>
              <a:t>lax</a:t>
            </a:r>
            <a:r>
              <a:rPr lang="es-ES_tradnl" baseline="0" dirty="0" smtClean="0"/>
              <a:t> </a:t>
            </a:r>
            <a:r>
              <a:rPr lang="es-ES_tradnl" baseline="0" dirty="0" err="1" smtClean="0"/>
              <a:t>larynx</a:t>
            </a:r>
            <a:r>
              <a:rPr lang="es-ES_tradnl" baseline="0" dirty="0" smtClean="0"/>
              <a:t> and </a:t>
            </a:r>
            <a:r>
              <a:rPr lang="es-ES_tradnl" baseline="0" dirty="0" err="1" smtClean="0"/>
              <a:t>lowered</a:t>
            </a:r>
            <a:r>
              <a:rPr lang="es-ES_tradnl" baseline="0" dirty="0" smtClean="0"/>
              <a:t> </a:t>
            </a:r>
            <a:r>
              <a:rPr lang="es-ES_tradnl" baseline="0" dirty="0" err="1" smtClean="0"/>
              <a:t>laynx</a:t>
            </a:r>
            <a:r>
              <a:rPr lang="es-ES_tradnl" baseline="0" dirty="0" smtClean="0"/>
              <a:t>.</a:t>
            </a:r>
          </a:p>
          <a:p>
            <a:endParaRPr lang="es-ES_tradnl" baseline="0" dirty="0" smtClean="0"/>
          </a:p>
          <a:p>
            <a:r>
              <a:rPr lang="es-ES_tradnl" baseline="0" dirty="0" err="1" smtClean="0"/>
              <a:t>Other</a:t>
            </a:r>
            <a:r>
              <a:rPr lang="es-ES_tradnl" baseline="0" dirty="0" smtClean="0"/>
              <a:t> </a:t>
            </a:r>
            <a:r>
              <a:rPr lang="es-ES_tradnl" baseline="0" dirty="0" err="1" smtClean="0"/>
              <a:t>correlations</a:t>
            </a:r>
            <a:r>
              <a:rPr lang="es-ES_tradnl" baseline="0" dirty="0" smtClean="0"/>
              <a:t> </a:t>
            </a:r>
            <a:r>
              <a:rPr lang="es-ES_tradnl" baseline="0" dirty="0" err="1" smtClean="0"/>
              <a:t>deserve</a:t>
            </a:r>
            <a:r>
              <a:rPr lang="es-ES_tradnl" baseline="0" dirty="0" smtClean="0"/>
              <a:t> </a:t>
            </a:r>
            <a:r>
              <a:rPr lang="es-ES_tradnl" baseline="0" dirty="0" err="1" smtClean="0"/>
              <a:t>further</a:t>
            </a:r>
            <a:r>
              <a:rPr lang="es-ES_tradnl" baseline="0" dirty="0" smtClean="0"/>
              <a:t> </a:t>
            </a:r>
            <a:r>
              <a:rPr lang="es-ES_tradnl" baseline="0" dirty="0" err="1" smtClean="0"/>
              <a:t>exploration</a:t>
            </a:r>
            <a:endParaRPr lang="es-ES_tradnl" baseline="0" dirty="0" smtClean="0"/>
          </a:p>
          <a:p>
            <a:endParaRPr lang="es-ES_tradnl" baseline="0" dirty="0" smtClean="0"/>
          </a:p>
          <a:p>
            <a:r>
              <a:rPr lang="es-ES_tradnl" baseline="0" dirty="0" err="1" smtClean="0"/>
              <a:t>But</a:t>
            </a:r>
            <a:r>
              <a:rPr lang="es-ES_tradnl" baseline="0" dirty="0" smtClean="0"/>
              <a:t> </a:t>
            </a:r>
            <a:r>
              <a:rPr lang="es-ES_tradnl" baseline="0" dirty="0" err="1" smtClean="0"/>
              <a:t>the</a:t>
            </a:r>
            <a:r>
              <a:rPr lang="es-ES_tradnl" baseline="0" dirty="0" smtClean="0"/>
              <a:t> </a:t>
            </a:r>
            <a:r>
              <a:rPr lang="es-ES_tradnl" baseline="0" dirty="0" err="1" smtClean="0"/>
              <a:t>most</a:t>
            </a:r>
            <a:r>
              <a:rPr lang="es-ES_tradnl" baseline="0" dirty="0" smtClean="0"/>
              <a:t> </a:t>
            </a:r>
            <a:r>
              <a:rPr lang="es-ES_tradnl" baseline="0" dirty="0" err="1" smtClean="0"/>
              <a:t>interesting</a:t>
            </a:r>
            <a:r>
              <a:rPr lang="es-ES_tradnl" baseline="0" dirty="0" smtClean="0"/>
              <a:t> </a:t>
            </a:r>
            <a:r>
              <a:rPr lang="es-ES_tradnl" baseline="0" dirty="0" err="1" smtClean="0"/>
              <a:t>thins</a:t>
            </a:r>
            <a:r>
              <a:rPr lang="es-ES_tradnl" baseline="0" dirty="0" smtClean="0"/>
              <a:t> </a:t>
            </a:r>
            <a:r>
              <a:rPr lang="es-ES_tradnl" baseline="0" dirty="0" err="1" smtClean="0"/>
              <a:t>is</a:t>
            </a:r>
            <a:r>
              <a:rPr lang="es-ES_tradnl" baseline="0" dirty="0" smtClean="0"/>
              <a:t> </a:t>
            </a:r>
            <a:r>
              <a:rPr lang="es-ES_tradnl" baseline="0" dirty="0" err="1" smtClean="0"/>
              <a:t>probably</a:t>
            </a:r>
            <a:r>
              <a:rPr lang="es-ES_tradnl" baseline="0" dirty="0" smtClean="0"/>
              <a:t> </a:t>
            </a:r>
            <a:r>
              <a:rPr lang="es-ES_tradnl" baseline="0" dirty="0" err="1" smtClean="0"/>
              <a:t>that</a:t>
            </a:r>
            <a:r>
              <a:rPr lang="es-ES_tradnl" baseline="0" dirty="0" smtClean="0"/>
              <a:t> </a:t>
            </a:r>
            <a:r>
              <a:rPr lang="es-ES_tradnl" baseline="0" dirty="0" err="1" smtClean="0"/>
              <a:t>correlations</a:t>
            </a:r>
            <a:r>
              <a:rPr lang="es-ES_tradnl" baseline="0" dirty="0" smtClean="0"/>
              <a:t> are </a:t>
            </a:r>
            <a:r>
              <a:rPr lang="es-ES_tradnl" baseline="0" dirty="0" err="1" smtClean="0"/>
              <a:t>never</a:t>
            </a:r>
            <a:r>
              <a:rPr lang="es-ES_tradnl" baseline="0" dirty="0" smtClean="0"/>
              <a:t> </a:t>
            </a:r>
            <a:r>
              <a:rPr lang="es-ES_tradnl" baseline="0" dirty="0" err="1" smtClean="0"/>
              <a:t>too</a:t>
            </a:r>
            <a:r>
              <a:rPr lang="es-ES_tradnl" baseline="0" dirty="0" smtClean="0"/>
              <a:t> </a:t>
            </a:r>
            <a:r>
              <a:rPr lang="es-ES_tradnl" baseline="0" dirty="0" err="1" smtClean="0"/>
              <a:t>high</a:t>
            </a:r>
            <a:r>
              <a:rPr lang="es-ES_tradnl" baseline="0" dirty="0" smtClean="0"/>
              <a:t> as to </a:t>
            </a:r>
            <a:r>
              <a:rPr lang="es-ES_tradnl" baseline="0" dirty="0" err="1" smtClean="0"/>
              <a:t>suggest</a:t>
            </a:r>
            <a:r>
              <a:rPr lang="es-ES_tradnl" baseline="0" dirty="0" smtClean="0"/>
              <a:t> </a:t>
            </a:r>
            <a:r>
              <a:rPr lang="es-ES_tradnl" baseline="0" dirty="0" err="1" smtClean="0"/>
              <a:t>that</a:t>
            </a:r>
            <a:r>
              <a:rPr lang="es-ES_tradnl" baseline="0" dirty="0" smtClean="0"/>
              <a:t> </a:t>
            </a:r>
            <a:r>
              <a:rPr lang="es-ES_tradnl" baseline="0" dirty="0" err="1" smtClean="0"/>
              <a:t>further</a:t>
            </a:r>
            <a:r>
              <a:rPr lang="es-ES_tradnl" baseline="0" dirty="0" smtClean="0"/>
              <a:t> </a:t>
            </a:r>
            <a:r>
              <a:rPr lang="es-ES_tradnl" baseline="0" dirty="0" err="1" smtClean="0"/>
              <a:t>settings</a:t>
            </a:r>
            <a:r>
              <a:rPr lang="es-ES_tradnl" baseline="0" dirty="0" smtClean="0"/>
              <a:t> </a:t>
            </a:r>
            <a:r>
              <a:rPr lang="es-ES_tradnl" baseline="0" dirty="0" err="1" smtClean="0"/>
              <a:t>should</a:t>
            </a:r>
            <a:r>
              <a:rPr lang="es-ES_tradnl" baseline="0" dirty="0" smtClean="0"/>
              <a:t> be </a:t>
            </a:r>
            <a:r>
              <a:rPr lang="es-ES_tradnl" baseline="0" dirty="0" err="1" smtClean="0"/>
              <a:t>collapsed</a:t>
            </a:r>
            <a:r>
              <a:rPr lang="es-ES_tradnl" baseline="0" dirty="0" smtClean="0"/>
              <a:t>, </a:t>
            </a:r>
            <a:r>
              <a:rPr lang="es-ES_tradnl" baseline="0" dirty="0" err="1" smtClean="0"/>
              <a:t>merged</a:t>
            </a:r>
            <a:r>
              <a:rPr lang="es-ES_tradnl" baseline="0" dirty="0" smtClean="0"/>
              <a:t> </a:t>
            </a:r>
            <a:r>
              <a:rPr lang="es-ES_tradnl" baseline="0" dirty="0" err="1" smtClean="0"/>
              <a:t>into</a:t>
            </a:r>
            <a:r>
              <a:rPr lang="es-ES_tradnl" baseline="0" dirty="0" smtClean="0"/>
              <a:t> </a:t>
            </a:r>
            <a:r>
              <a:rPr lang="es-ES_tradnl" baseline="0" dirty="0" err="1" smtClean="0"/>
              <a:t>one</a:t>
            </a:r>
            <a:r>
              <a:rPr lang="es-ES_tradnl" baseline="0" dirty="0" smtClean="0"/>
              <a:t>. </a:t>
            </a:r>
            <a:r>
              <a:rPr lang="es-ES_tradnl" baseline="0" dirty="0" err="1" smtClean="0"/>
              <a:t>That</a:t>
            </a:r>
            <a:r>
              <a:rPr lang="es-ES_tradnl" baseline="0" dirty="0" smtClean="0"/>
              <a:t> </a:t>
            </a:r>
            <a:r>
              <a:rPr lang="es-ES_tradnl" baseline="0" dirty="0" err="1" smtClean="0"/>
              <a:t>is</a:t>
            </a:r>
            <a:r>
              <a:rPr lang="es-ES_tradnl" baseline="0" dirty="0" smtClean="0"/>
              <a:t>, </a:t>
            </a:r>
            <a:r>
              <a:rPr lang="es-ES_tradnl" baseline="0" dirty="0" err="1" smtClean="0"/>
              <a:t>it’s</a:t>
            </a:r>
            <a:r>
              <a:rPr lang="es-ES_tradnl" baseline="0" dirty="0" smtClean="0"/>
              <a:t> </a:t>
            </a:r>
            <a:r>
              <a:rPr lang="es-ES_tradnl" baseline="0" dirty="0" err="1" smtClean="0"/>
              <a:t>probably</a:t>
            </a:r>
            <a:r>
              <a:rPr lang="es-ES_tradnl" baseline="0" dirty="0" smtClean="0"/>
              <a:t> </a:t>
            </a:r>
            <a:r>
              <a:rPr lang="es-ES_tradnl" baseline="0" dirty="0" err="1" smtClean="0"/>
              <a:t>worthy</a:t>
            </a:r>
            <a:r>
              <a:rPr lang="es-ES_tradnl" baseline="0" dirty="0" smtClean="0"/>
              <a:t> to </a:t>
            </a:r>
            <a:r>
              <a:rPr lang="es-ES_tradnl" baseline="0" dirty="0" err="1" smtClean="0"/>
              <a:t>keep</a:t>
            </a:r>
            <a:r>
              <a:rPr lang="es-ES_tradnl" baseline="0" dirty="0" smtClean="0"/>
              <a:t> </a:t>
            </a:r>
            <a:r>
              <a:rPr lang="es-ES_tradnl" baseline="0" dirty="0" err="1" smtClean="0"/>
              <a:t>harsh</a:t>
            </a:r>
            <a:r>
              <a:rPr lang="es-ES_tradnl" baseline="0" dirty="0" smtClean="0"/>
              <a:t> </a:t>
            </a:r>
            <a:r>
              <a:rPr lang="es-ES_tradnl" baseline="0" dirty="0" err="1" smtClean="0"/>
              <a:t>setting</a:t>
            </a:r>
            <a:r>
              <a:rPr lang="es-ES_tradnl" baseline="0" dirty="0" smtClean="0"/>
              <a:t> and tense </a:t>
            </a:r>
            <a:r>
              <a:rPr lang="es-ES_tradnl" baseline="0" dirty="0" err="1" smtClean="0"/>
              <a:t>larynx</a:t>
            </a:r>
            <a:r>
              <a:rPr lang="es-ES_tradnl" baseline="0" dirty="0" smtClean="0"/>
              <a:t> </a:t>
            </a:r>
            <a:r>
              <a:rPr lang="es-ES_tradnl" baseline="0" dirty="0" err="1" smtClean="0"/>
              <a:t>bcs</a:t>
            </a:r>
            <a:r>
              <a:rPr lang="es-ES_tradnl" baseline="0" dirty="0" smtClean="0"/>
              <a:t> </a:t>
            </a:r>
            <a:r>
              <a:rPr lang="es-ES_tradnl" baseline="0" dirty="0" err="1" smtClean="0"/>
              <a:t>not</a:t>
            </a:r>
            <a:r>
              <a:rPr lang="es-ES_tradnl" baseline="0" dirty="0" smtClean="0"/>
              <a:t> </a:t>
            </a:r>
            <a:r>
              <a:rPr lang="es-ES_tradnl" baseline="0" dirty="0" err="1" smtClean="0"/>
              <a:t>all</a:t>
            </a:r>
            <a:r>
              <a:rPr lang="es-ES_tradnl" baseline="0" dirty="0" smtClean="0"/>
              <a:t> </a:t>
            </a:r>
            <a:r>
              <a:rPr lang="es-ES_tradnl" baseline="0" dirty="0" err="1" smtClean="0"/>
              <a:t>the</a:t>
            </a:r>
            <a:r>
              <a:rPr lang="es-ES_tradnl" baseline="0" dirty="0" smtClean="0"/>
              <a:t> </a:t>
            </a:r>
            <a:r>
              <a:rPr lang="es-ES_tradnl" baseline="0" dirty="0" err="1" smtClean="0"/>
              <a:t>speakers</a:t>
            </a:r>
            <a:r>
              <a:rPr lang="es-ES_tradnl" baseline="0" dirty="0" smtClean="0"/>
              <a:t> </a:t>
            </a:r>
            <a:r>
              <a:rPr lang="es-ES_tradnl" baseline="0" dirty="0" err="1" smtClean="0"/>
              <a:t>rated</a:t>
            </a:r>
            <a:r>
              <a:rPr lang="es-ES_tradnl" baseline="0" dirty="0" smtClean="0"/>
              <a:t> as tense </a:t>
            </a:r>
            <a:r>
              <a:rPr lang="es-ES_tradnl" baseline="0" dirty="0" err="1" smtClean="0"/>
              <a:t>larynx</a:t>
            </a:r>
            <a:r>
              <a:rPr lang="es-ES_tradnl" baseline="0" dirty="0" smtClean="0"/>
              <a:t> are </a:t>
            </a:r>
            <a:r>
              <a:rPr lang="es-ES_tradnl" baseline="0" dirty="0" err="1" smtClean="0"/>
              <a:t>necessarily</a:t>
            </a:r>
            <a:r>
              <a:rPr lang="es-ES_tradnl" baseline="0" dirty="0" smtClean="0"/>
              <a:t> </a:t>
            </a:r>
            <a:r>
              <a:rPr lang="es-ES_tradnl" baseline="0" dirty="0" err="1" smtClean="0"/>
              <a:t>harsh</a:t>
            </a:r>
            <a:r>
              <a:rPr lang="es-ES_tradnl" baseline="0" dirty="0" smtClean="0"/>
              <a:t> </a:t>
            </a:r>
            <a:r>
              <a:rPr lang="es-ES_tradnl" baseline="0" dirty="0" err="1" smtClean="0"/>
              <a:t>speakers</a:t>
            </a:r>
            <a:r>
              <a:rPr lang="es-ES_tradnl" baseline="0" dirty="0" smtClean="0"/>
              <a:t>. </a:t>
            </a:r>
            <a:endParaRPr lang="es-ES_tradnl" dirty="0"/>
          </a:p>
        </p:txBody>
      </p:sp>
      <p:sp>
        <p:nvSpPr>
          <p:cNvPr id="4" name="Slide Number Placeholder 3"/>
          <p:cNvSpPr>
            <a:spLocks noGrp="1"/>
          </p:cNvSpPr>
          <p:nvPr>
            <p:ph type="sldNum" sz="quarter" idx="10"/>
          </p:nvPr>
        </p:nvSpPr>
        <p:spPr/>
        <p:txBody>
          <a:bodyPr/>
          <a:lstStyle/>
          <a:p>
            <a:fld id="{91674180-DECD-41AD-8B25-1F0E4889C59E}" type="slidenum">
              <a:rPr lang="en-GB" smtClean="0"/>
              <a:t>18</a:t>
            </a:fld>
            <a:endParaRPr lang="en-GB"/>
          </a:p>
        </p:txBody>
      </p:sp>
    </p:spTree>
    <p:extLst>
      <p:ext uri="{BB962C8B-B14F-4D97-AF65-F5344CB8AC3E}">
        <p14:creationId xmlns:p14="http://schemas.microsoft.com/office/powerpoint/2010/main" val="20774782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t>
            </a:r>
            <a:r>
              <a:rPr lang="en-GB" baseline="0" dirty="0"/>
              <a:t> </a:t>
            </a:r>
            <a:r>
              <a:rPr lang="en-GB" baseline="0" dirty="0" smtClean="0"/>
              <a:t>or search for acoustic correlates which can help us converge in our ratings, by having not only some visual aid but proper acoustic measures. </a:t>
            </a:r>
            <a:endParaRPr lang="en-GB"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19</a:t>
            </a:fld>
            <a:endParaRPr lang="en-GB"/>
          </a:p>
        </p:txBody>
      </p:sp>
    </p:spTree>
    <p:extLst>
      <p:ext uri="{BB962C8B-B14F-4D97-AF65-F5344CB8AC3E}">
        <p14:creationId xmlns:p14="http://schemas.microsoft.com/office/powerpoint/2010/main" val="5583638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 In conclusion,</a:t>
            </a:r>
            <a:r>
              <a:rPr lang="en-GB" baseline="0" dirty="0" smtClean="0"/>
              <a:t> this is our first attempt at…</a:t>
            </a:r>
          </a:p>
          <a:p>
            <a:r>
              <a:rPr lang="en-GB" dirty="0" smtClean="0"/>
              <a:t>-There seems to be</a:t>
            </a:r>
            <a:r>
              <a:rPr lang="en-GB" baseline="0" dirty="0" smtClean="0"/>
              <a:t> overall good interrater agreement. </a:t>
            </a:r>
          </a:p>
          <a:p>
            <a:r>
              <a:rPr lang="en-GB" baseline="0" dirty="0" smtClean="0"/>
              <a:t>- What remains to be investigated </a:t>
            </a:r>
            <a:r>
              <a:rPr lang="en-GB" baseline="0" dirty="0" err="1" smtClean="0"/>
              <a:t>iis</a:t>
            </a:r>
            <a:r>
              <a:rPr lang="en-GB" baseline="0" dirty="0" smtClean="0"/>
              <a:t> the speaker discriminatory value of VPA score. </a:t>
            </a:r>
            <a:endParaRPr lang="en-GB" dirty="0"/>
          </a:p>
        </p:txBody>
      </p:sp>
      <p:sp>
        <p:nvSpPr>
          <p:cNvPr id="4" name="Slide Number Placeholder 3"/>
          <p:cNvSpPr>
            <a:spLocks noGrp="1"/>
          </p:cNvSpPr>
          <p:nvPr>
            <p:ph type="sldNum" sz="quarter" idx="10"/>
          </p:nvPr>
        </p:nvSpPr>
        <p:spPr/>
        <p:txBody>
          <a:bodyPr/>
          <a:lstStyle/>
          <a:p>
            <a:fld id="{91674180-DECD-41AD-8B25-1F0E4889C59E}" type="slidenum">
              <a:rPr lang="en-GB" smtClean="0"/>
              <a:t>20</a:t>
            </a:fld>
            <a:endParaRPr lang="en-GB"/>
          </a:p>
        </p:txBody>
      </p:sp>
    </p:spTree>
    <p:extLst>
      <p:ext uri="{BB962C8B-B14F-4D97-AF65-F5344CB8AC3E}">
        <p14:creationId xmlns:p14="http://schemas.microsoft.com/office/powerpoint/2010/main" val="2762853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3100" strike="sngStrike" dirty="0" smtClean="0"/>
              <a:t>- VQ</a:t>
            </a:r>
            <a:r>
              <a:rPr lang="en-US" sz="3100" strike="sngStrike" baseline="0" dirty="0" smtClean="0"/>
              <a:t> defined as…</a:t>
            </a:r>
            <a:r>
              <a:rPr lang="en-US" sz="3100" strike="sngStrike" dirty="0" smtClean="0"/>
              <a:t>“non-segmental features of speech which characterize an individual’s </a:t>
            </a:r>
            <a:r>
              <a:rPr lang="en-US" sz="3100" i="1" strike="sngStrike" dirty="0" smtClean="0"/>
              <a:t>habitual </a:t>
            </a:r>
            <a:r>
              <a:rPr lang="en-US" sz="3100" strike="sngStrike" dirty="0" smtClean="0"/>
              <a:t>speech patterns” (Beck 2005)</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3100" dirty="0" smtClean="0"/>
              <a:t>- Including overall muscular tension settings</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3100" dirty="0" smtClean="0"/>
              <a:t>- </a:t>
            </a:r>
            <a:r>
              <a:rPr lang="en-US" sz="3100" b="1" dirty="0" smtClean="0"/>
              <a:t>All voices</a:t>
            </a:r>
            <a:r>
              <a:rPr lang="en-US" sz="3100" b="1" baseline="0" dirty="0" smtClean="0"/>
              <a:t> are compared against </a:t>
            </a:r>
            <a:endParaRPr lang="en-US" sz="3100" b="1" dirty="0" smtClean="0"/>
          </a:p>
          <a:p>
            <a:endParaRPr lang="en-GB" b="1" dirty="0"/>
          </a:p>
        </p:txBody>
      </p:sp>
      <p:sp>
        <p:nvSpPr>
          <p:cNvPr id="4" name="Slide Number Placeholder 3"/>
          <p:cNvSpPr>
            <a:spLocks noGrp="1"/>
          </p:cNvSpPr>
          <p:nvPr>
            <p:ph type="sldNum" sz="quarter" idx="10"/>
          </p:nvPr>
        </p:nvSpPr>
        <p:spPr/>
        <p:txBody>
          <a:bodyPr/>
          <a:lstStyle/>
          <a:p>
            <a:fld id="{91674180-DECD-41AD-8B25-1F0E4889C59E}" type="slidenum">
              <a:rPr lang="en-GB" smtClean="0"/>
              <a:t>3</a:t>
            </a:fld>
            <a:endParaRPr lang="en-GB"/>
          </a:p>
        </p:txBody>
      </p:sp>
    </p:spTree>
    <p:extLst>
      <p:ext uri="{BB962C8B-B14F-4D97-AF65-F5344CB8AC3E}">
        <p14:creationId xmlns:p14="http://schemas.microsoft.com/office/powerpoint/2010/main" val="3848678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ym typeface="Wingdings" panose="05000000000000000000" pitchFamily="2" charset="2"/>
              </a:rPr>
              <a:t>- Nolan (2005, 2007) first systematic discussion about the application of VQ analysis to FVC, with an emphasis</a:t>
            </a:r>
            <a:r>
              <a:rPr lang="en-US" baseline="0" dirty="0" smtClean="0">
                <a:sym typeface="Wingdings" panose="05000000000000000000" pitchFamily="2" charset="2"/>
              </a:rPr>
              <a:t> on issues with VPA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sym typeface="Wingdings" panose="05000000000000000000" pitchFamily="2" charset="2"/>
              </a:rPr>
              <a:t>- Some of these </a:t>
            </a:r>
            <a:r>
              <a:rPr lang="en-US" baseline="0" noProof="0" dirty="0" smtClean="0">
                <a:sym typeface="Wingdings" panose="05000000000000000000" pitchFamily="2" charset="2"/>
              </a:rPr>
              <a:t>are:</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sym typeface="Wingdings" panose="05000000000000000000" pitchFamily="2" charset="2"/>
              </a:rPr>
              <a:t>1------since the componential analysis of VQ is not considered part of traditional auditory-phonetic training, the number of phoneticians proficient in this approach is much smaller than those proficient in describing phonetic quality (Rose, 2002: 280).</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sym typeface="Wingdings" panose="05000000000000000000" pitchFamily="2" charset="2"/>
              </a:rPr>
              <a:t>2--------carrying out a complete VQ profile of two or more voice sample is a time consuming  task. Samples have to be evaluated for around 40 different settings, most of which require careful and repeated listening. The magnitude of the task may contribute to the lack of use of the protocol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sym typeface="Wingdings" panose="05000000000000000000" pitchFamily="2" charset="2"/>
              </a:rPr>
              <a:t>3--------the most fundamental ‘barrier to the application of VQ componential analysis. VQ is </a:t>
            </a:r>
            <a:r>
              <a:rPr lang="en-US" u="sng" baseline="0" dirty="0" smtClean="0">
                <a:sym typeface="Wingdings" panose="05000000000000000000" pitchFamily="2" charset="2"/>
              </a:rPr>
              <a:t>compromised by the distorting effect </a:t>
            </a:r>
            <a:r>
              <a:rPr lang="en-US" baseline="0" dirty="0" smtClean="0">
                <a:sym typeface="Wingdings" panose="05000000000000000000" pitchFamily="2" charset="2"/>
              </a:rPr>
              <a:t>of telephone transmission, sometimes samples are too short to carry out a full VQ analysis…. Other problems like background noise…mask the true VQ.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sym typeface="Wingdings" panose="05000000000000000000" pitchFamily="2" charset="2"/>
              </a:rPr>
              <a:t>To these frequently mentioned problems, we could add two further issues</a:t>
            </a:r>
          </a:p>
          <a:p>
            <a:pPr marL="0" marR="0" indent="0" algn="l" defTabSz="914400" rtl="0" eaLnBrk="1" fontAlgn="auto" latinLnBrk="0" hangingPunct="1">
              <a:lnSpc>
                <a:spcPct val="100000"/>
              </a:lnSpc>
              <a:spcBef>
                <a:spcPts val="0"/>
              </a:spcBef>
              <a:spcAft>
                <a:spcPts val="0"/>
              </a:spcAft>
              <a:buClrTx/>
              <a:buSzTx/>
              <a:buFontTx/>
              <a:buNone/>
              <a:tabLst/>
              <a:defRPr/>
            </a:pPr>
            <a:r>
              <a:rPr lang="es-ES_tradnl" baseline="0" dirty="0" smtClean="0">
                <a:sym typeface="Wingdings" panose="05000000000000000000" pitchFamily="2" charset="2"/>
              </a:rPr>
              <a:t>+… (</a:t>
            </a:r>
            <a:r>
              <a:rPr lang="es-ES_tradnl" baseline="0" dirty="0" err="1" smtClean="0">
                <a:sym typeface="Wingdings" panose="05000000000000000000" pitchFamily="2" charset="2"/>
              </a:rPr>
              <a:t>margin</a:t>
            </a:r>
            <a:r>
              <a:rPr lang="es-ES_tradnl" baseline="0" dirty="0" smtClean="0">
                <a:sym typeface="Wingdings" panose="05000000000000000000" pitchFamily="2" charset="2"/>
              </a:rPr>
              <a:t> of error) – </a:t>
            </a:r>
            <a:r>
              <a:rPr lang="es-ES_tradnl" baseline="0" dirty="0" err="1" smtClean="0">
                <a:sym typeface="Wingdings" panose="05000000000000000000" pitchFamily="2" charset="2"/>
              </a:rPr>
              <a:t>for</a:t>
            </a:r>
            <a:r>
              <a:rPr lang="es-ES_tradnl" baseline="0" dirty="0" smtClean="0">
                <a:sym typeface="Wingdings" panose="05000000000000000000" pitchFamily="2" charset="2"/>
              </a:rPr>
              <a:t> VPA </a:t>
            </a:r>
            <a:r>
              <a:rPr lang="es-ES_tradnl" baseline="0" dirty="0" err="1" smtClean="0">
                <a:sym typeface="Wingdings" panose="05000000000000000000" pitchFamily="2" charset="2"/>
              </a:rPr>
              <a:t>settings</a:t>
            </a:r>
            <a:r>
              <a:rPr lang="es-ES_tradnl" baseline="0" dirty="0" smtClean="0">
                <a:sym typeface="Wingdings" panose="05000000000000000000" pitchFamily="2" charset="2"/>
              </a:rPr>
              <a:t>, </a:t>
            </a:r>
            <a:r>
              <a:rPr lang="es-ES_tradnl" baseline="0" dirty="0" err="1" smtClean="0">
                <a:sym typeface="Wingdings" panose="05000000000000000000" pitchFamily="2" charset="2"/>
              </a:rPr>
              <a:t>the</a:t>
            </a:r>
            <a:r>
              <a:rPr lang="es-ES_tradnl" baseline="0" dirty="0" smtClean="0">
                <a:sym typeface="Wingdings" panose="05000000000000000000" pitchFamily="2" charset="2"/>
              </a:rPr>
              <a:t> </a:t>
            </a:r>
            <a:r>
              <a:rPr lang="es-ES_tradnl" baseline="0" dirty="0" err="1" smtClean="0">
                <a:sym typeface="Wingdings" panose="05000000000000000000" pitchFamily="2" charset="2"/>
              </a:rPr>
              <a:t>question</a:t>
            </a:r>
            <a:r>
              <a:rPr lang="es-ES_tradnl" baseline="0" dirty="0" smtClean="0">
                <a:sym typeface="Wingdings" panose="05000000000000000000" pitchFamily="2" charset="2"/>
              </a:rPr>
              <a:t> of </a:t>
            </a:r>
            <a:r>
              <a:rPr lang="es-ES_tradnl" baseline="0" dirty="0" err="1" smtClean="0">
                <a:sym typeface="Wingdings" panose="05000000000000000000" pitchFamily="2" charset="2"/>
              </a:rPr>
              <a:t>rater</a:t>
            </a:r>
            <a:r>
              <a:rPr lang="es-ES_tradnl" baseline="0" dirty="0" smtClean="0">
                <a:sym typeface="Wingdings" panose="05000000000000000000" pitchFamily="2" charset="2"/>
              </a:rPr>
              <a:t> </a:t>
            </a:r>
            <a:r>
              <a:rPr lang="es-ES_tradnl" baseline="0" dirty="0" err="1" smtClean="0">
                <a:sym typeface="Wingdings" panose="05000000000000000000" pitchFamily="2" charset="2"/>
              </a:rPr>
              <a:t>reliability</a:t>
            </a:r>
            <a:r>
              <a:rPr lang="es-ES_tradnl" baseline="0" dirty="0" smtClean="0">
                <a:sym typeface="Wingdings" panose="05000000000000000000" pitchFamily="2" charset="2"/>
              </a:rPr>
              <a:t> and </a:t>
            </a:r>
            <a:r>
              <a:rPr lang="es-ES_tradnl" baseline="0" dirty="0" err="1" smtClean="0">
                <a:sym typeface="Wingdings" panose="05000000000000000000" pitchFamily="2" charset="2"/>
              </a:rPr>
              <a:t>agreement</a:t>
            </a:r>
            <a:r>
              <a:rPr lang="es-ES_tradnl" baseline="0" dirty="0" smtClean="0">
                <a:sym typeface="Wingdings" panose="05000000000000000000" pitchFamily="2" charset="2"/>
              </a:rPr>
              <a:t> has </a:t>
            </a:r>
            <a:r>
              <a:rPr lang="es-ES_tradnl" baseline="0" dirty="0" err="1" smtClean="0">
                <a:sym typeface="Wingdings" panose="05000000000000000000" pitchFamily="2" charset="2"/>
              </a:rPr>
              <a:t>been</a:t>
            </a:r>
            <a:r>
              <a:rPr lang="es-ES_tradnl" baseline="0" dirty="0" smtClean="0">
                <a:sym typeface="Wingdings" panose="05000000000000000000" pitchFamily="2" charset="2"/>
              </a:rPr>
              <a:t> </a:t>
            </a:r>
            <a:r>
              <a:rPr lang="es-ES_tradnl" baseline="0" dirty="0" err="1" smtClean="0">
                <a:sym typeface="Wingdings" panose="05000000000000000000" pitchFamily="2" charset="2"/>
              </a:rPr>
              <a:t>seldom</a:t>
            </a:r>
            <a:r>
              <a:rPr lang="es-ES_tradnl" baseline="0" dirty="0" smtClean="0">
                <a:sym typeface="Wingdings" panose="05000000000000000000" pitchFamily="2" charset="2"/>
              </a:rPr>
              <a:t> </a:t>
            </a:r>
            <a:r>
              <a:rPr lang="es-ES_tradnl" baseline="0" dirty="0" err="1" smtClean="0">
                <a:sym typeface="Wingdings" panose="05000000000000000000" pitchFamily="2" charset="2"/>
              </a:rPr>
              <a:t>explored</a:t>
            </a:r>
            <a:endParaRPr lang="es-ES_tradnl" baseline="0" dirty="0" smtClean="0">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r>
              <a:rPr lang="es-ES_tradnl" baseline="0" dirty="0" smtClean="0">
                <a:sym typeface="Wingdings" panose="05000000000000000000" pitchFamily="2" charset="2"/>
              </a:rPr>
              <a:t>+… (</a:t>
            </a:r>
            <a:r>
              <a:rPr lang="es-ES_tradnl" baseline="0" dirty="0" err="1" smtClean="0">
                <a:sym typeface="Wingdings" panose="05000000000000000000" pitchFamily="2" charset="2"/>
              </a:rPr>
              <a:t>avoid</a:t>
            </a:r>
            <a:r>
              <a:rPr lang="es-ES_tradnl" baseline="0" dirty="0" smtClean="0">
                <a:sym typeface="Wingdings" panose="05000000000000000000" pitchFamily="2" charset="2"/>
              </a:rPr>
              <a:t> </a:t>
            </a:r>
            <a:r>
              <a:rPr lang="es-ES_tradnl" baseline="0" dirty="0" err="1" smtClean="0">
                <a:sym typeface="Wingdings" panose="05000000000000000000" pitchFamily="2" charset="2"/>
              </a:rPr>
              <a:t>doubling</a:t>
            </a:r>
            <a:r>
              <a:rPr lang="es-ES_tradnl" baseline="0" dirty="0" smtClean="0">
                <a:sym typeface="Wingdings" panose="05000000000000000000" pitchFamily="2" charset="2"/>
              </a:rPr>
              <a:t> </a:t>
            </a:r>
            <a:r>
              <a:rPr lang="es-ES_tradnl" baseline="0" dirty="0" err="1" smtClean="0">
                <a:sym typeface="Wingdings" panose="05000000000000000000" pitchFamily="2" charset="2"/>
              </a:rPr>
              <a:t>evidence</a:t>
            </a:r>
            <a:r>
              <a:rPr lang="es-ES_tradnl" baseline="0" dirty="0" smtClean="0">
                <a:sym typeface="Wingdings" panose="05000000000000000000" pitchFamily="2" charset="2"/>
              </a:rPr>
              <a:t>) – </a:t>
            </a:r>
            <a:r>
              <a:rPr lang="es-ES_tradnl" baseline="0" dirty="0" err="1" smtClean="0">
                <a:sym typeface="Wingdings" panose="05000000000000000000" pitchFamily="2" charset="2"/>
              </a:rPr>
              <a:t>this</a:t>
            </a:r>
            <a:r>
              <a:rPr lang="es-ES_tradnl" baseline="0" dirty="0" smtClean="0">
                <a:sym typeface="Wingdings" panose="05000000000000000000" pitchFamily="2" charset="2"/>
              </a:rPr>
              <a:t> </a:t>
            </a:r>
            <a:r>
              <a:rPr lang="es-ES_tradnl" baseline="0" dirty="0" err="1" smtClean="0">
                <a:sym typeface="Wingdings" panose="05000000000000000000" pitchFamily="2" charset="2"/>
              </a:rPr>
              <a:t>makes</a:t>
            </a:r>
            <a:r>
              <a:rPr lang="es-ES_tradnl" baseline="0" dirty="0" smtClean="0">
                <a:sym typeface="Wingdings" panose="05000000000000000000" pitchFamily="2" charset="2"/>
              </a:rPr>
              <a:t> </a:t>
            </a:r>
            <a:r>
              <a:rPr lang="es-ES_tradnl" baseline="0" dirty="0" err="1" smtClean="0">
                <a:sym typeface="Wingdings" panose="05000000000000000000" pitchFamily="2" charset="2"/>
              </a:rPr>
              <a:t>the</a:t>
            </a:r>
            <a:r>
              <a:rPr lang="es-ES_tradnl" baseline="0" dirty="0" smtClean="0">
                <a:sym typeface="Wingdings" panose="05000000000000000000" pitchFamily="2" charset="2"/>
              </a:rPr>
              <a:t> </a:t>
            </a:r>
            <a:r>
              <a:rPr lang="es-ES_tradnl" baseline="0" dirty="0" err="1" smtClean="0">
                <a:sym typeface="Wingdings" panose="05000000000000000000" pitchFamily="2" charset="2"/>
              </a:rPr>
              <a:t>investigation</a:t>
            </a:r>
            <a:r>
              <a:rPr lang="es-ES_tradnl" baseline="0" dirty="0" smtClean="0">
                <a:sym typeface="Wingdings" panose="05000000000000000000" pitchFamily="2" charset="2"/>
              </a:rPr>
              <a:t> of </a:t>
            </a:r>
            <a:r>
              <a:rPr lang="es-ES_tradnl" baseline="0" dirty="0" err="1" smtClean="0">
                <a:sym typeface="Wingdings" panose="05000000000000000000" pitchFamily="2" charset="2"/>
              </a:rPr>
              <a:t>correlation</a:t>
            </a:r>
            <a:r>
              <a:rPr lang="es-ES_tradnl" baseline="0" dirty="0" smtClean="0">
                <a:sym typeface="Wingdings" panose="05000000000000000000" pitchFamily="2" charset="2"/>
              </a:rPr>
              <a:t> </a:t>
            </a:r>
            <a:r>
              <a:rPr lang="es-ES_tradnl" baseline="0" dirty="0" err="1" smtClean="0">
                <a:sym typeface="Wingdings" panose="05000000000000000000" pitchFamily="2" charset="2"/>
              </a:rPr>
              <a:t>highly</a:t>
            </a:r>
            <a:r>
              <a:rPr lang="es-ES_tradnl" baseline="0" dirty="0" smtClean="0">
                <a:sym typeface="Wingdings" panose="05000000000000000000" pitchFamily="2" charset="2"/>
              </a:rPr>
              <a:t> </a:t>
            </a:r>
            <a:r>
              <a:rPr lang="es-ES_tradnl" baseline="0" dirty="0" err="1" smtClean="0">
                <a:sym typeface="Wingdings" panose="05000000000000000000" pitchFamily="2" charset="2"/>
              </a:rPr>
              <a:t>relevant</a:t>
            </a:r>
            <a:r>
              <a:rPr lang="es-ES_tradnl" baseline="0" dirty="0" smtClean="0">
                <a:sym typeface="Wingdings" panose="05000000000000000000" pitchFamily="2" charset="2"/>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s-ES_tradnl" baseline="0" dirty="0" smtClean="0">
              <a:sym typeface="Wingdings" panose="05000000000000000000" pitchFamily="2" charset="2"/>
            </a:endParaRPr>
          </a:p>
          <a:p>
            <a:endParaRPr lang="en-GB" dirty="0"/>
          </a:p>
        </p:txBody>
      </p:sp>
      <p:sp>
        <p:nvSpPr>
          <p:cNvPr id="4" name="Slide Number Placeholder 3"/>
          <p:cNvSpPr>
            <a:spLocks noGrp="1"/>
          </p:cNvSpPr>
          <p:nvPr>
            <p:ph type="sldNum" sz="quarter" idx="10"/>
          </p:nvPr>
        </p:nvSpPr>
        <p:spPr/>
        <p:txBody>
          <a:bodyPr/>
          <a:lstStyle/>
          <a:p>
            <a:fld id="{91674180-DECD-41AD-8B25-1F0E4889C59E}" type="slidenum">
              <a:rPr lang="en-GB" smtClean="0"/>
              <a:t>4</a:t>
            </a:fld>
            <a:endParaRPr lang="en-GB"/>
          </a:p>
        </p:txBody>
      </p:sp>
    </p:spTree>
    <p:extLst>
      <p:ext uri="{BB962C8B-B14F-4D97-AF65-F5344CB8AC3E}">
        <p14:creationId xmlns:p14="http://schemas.microsoft.com/office/powerpoint/2010/main" val="3848678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 Besides, is well known that analyses based on perceptual skills – even on those of trained phoneticians – are subject to bias and errors (Kent, 1997), which may call into question the reliability </a:t>
            </a:r>
            <a:r>
              <a:rPr lang="en-GB" sz="1200" i="1" kern="1200" dirty="0" smtClean="0">
                <a:solidFill>
                  <a:schemeClr val="tx1"/>
                </a:solidFill>
                <a:effectLst/>
                <a:latin typeface="+mn-lt"/>
                <a:ea typeface="+mn-ea"/>
                <a:cs typeface="+mn-cs"/>
              </a:rPr>
              <a:t>of such auditory evaluations.</a:t>
            </a:r>
          </a:p>
          <a:p>
            <a:endParaRPr lang="en-GB" sz="1200" kern="1200" dirty="0" smtClean="0">
              <a:solidFill>
                <a:schemeClr val="tx1"/>
              </a:solidFill>
              <a:effectLst/>
              <a:latin typeface="+mn-lt"/>
              <a:ea typeface="+mn-ea"/>
              <a:cs typeface="+mn-cs"/>
            </a:endParaRPr>
          </a:p>
          <a:p>
            <a:r>
              <a:rPr lang="en-GB" sz="1200" u="sng" kern="1200" dirty="0" smtClean="0">
                <a:solidFill>
                  <a:schemeClr val="tx1"/>
                </a:solidFill>
                <a:effectLst/>
                <a:latin typeface="+mn-lt"/>
                <a:ea typeface="+mn-ea"/>
                <a:cs typeface="+mn-cs"/>
              </a:rPr>
              <a:t>- In relation to the evaluation of VQ in particular</a:t>
            </a:r>
            <a:r>
              <a:rPr lang="en-GB" sz="1200" kern="1200" dirty="0" smtClean="0">
                <a:solidFill>
                  <a:schemeClr val="tx1"/>
                </a:solidFill>
                <a:effectLst/>
                <a:latin typeface="+mn-lt"/>
                <a:ea typeface="+mn-ea"/>
                <a:cs typeface="+mn-cs"/>
              </a:rPr>
              <a:t>, inter-rater disagreements have plagued the history of perceptual studies (</a:t>
            </a:r>
            <a:r>
              <a:rPr lang="en-GB" sz="1200" kern="1200" dirty="0" err="1" smtClean="0">
                <a:solidFill>
                  <a:schemeClr val="tx1"/>
                </a:solidFill>
                <a:effectLst/>
                <a:latin typeface="+mn-lt"/>
                <a:ea typeface="+mn-ea"/>
                <a:cs typeface="+mn-cs"/>
              </a:rPr>
              <a:t>Kreiman</a:t>
            </a:r>
            <a:r>
              <a:rPr lang="en-GB" sz="1200" kern="1200" dirty="0" smtClean="0">
                <a:solidFill>
                  <a:schemeClr val="tx1"/>
                </a:solidFill>
                <a:effectLst/>
                <a:latin typeface="+mn-lt"/>
                <a:ea typeface="+mn-ea"/>
                <a:cs typeface="+mn-cs"/>
              </a:rPr>
              <a:t> and </a:t>
            </a:r>
            <a:r>
              <a:rPr lang="en-GB" sz="1200" kern="1200" dirty="0" err="1" smtClean="0">
                <a:solidFill>
                  <a:schemeClr val="tx1"/>
                </a:solidFill>
                <a:effectLst/>
                <a:latin typeface="+mn-lt"/>
                <a:ea typeface="+mn-ea"/>
                <a:cs typeface="+mn-cs"/>
              </a:rPr>
              <a:t>Gerratt</a:t>
            </a:r>
            <a:r>
              <a:rPr lang="en-GB" sz="1200" kern="1200" dirty="0" smtClean="0">
                <a:solidFill>
                  <a:schemeClr val="tx1"/>
                </a:solidFill>
                <a:effectLst/>
                <a:latin typeface="+mn-lt"/>
                <a:ea typeface="+mn-ea"/>
                <a:cs typeface="+mn-cs"/>
              </a:rPr>
              <a:t>, 2011). </a:t>
            </a:r>
          </a:p>
          <a:p>
            <a:r>
              <a:rPr lang="en-GB" sz="1200" kern="1200" dirty="0" smtClean="0">
                <a:solidFill>
                  <a:schemeClr val="tx1"/>
                </a:solidFill>
                <a:effectLst/>
                <a:latin typeface="+mn-lt"/>
                <a:ea typeface="+mn-ea"/>
                <a:cs typeface="+mn-cs"/>
              </a:rPr>
              <a:t>	                                                       </a:t>
            </a:r>
            <a:r>
              <a:rPr lang="en-GB" sz="1200" i="1" kern="1200" dirty="0" smtClean="0">
                <a:solidFill>
                  <a:schemeClr val="tx1"/>
                </a:solidFill>
                <a:effectLst/>
                <a:latin typeface="+mn-lt"/>
                <a:ea typeface="+mn-ea"/>
                <a:cs typeface="+mn-cs"/>
              </a:rPr>
              <a:t>Well reported in clinical</a:t>
            </a:r>
            <a:r>
              <a:rPr lang="en-GB" sz="1200" i="1" kern="1200" baseline="0" dirty="0" smtClean="0">
                <a:solidFill>
                  <a:schemeClr val="tx1"/>
                </a:solidFill>
                <a:effectLst/>
                <a:latin typeface="+mn-lt"/>
                <a:ea typeface="+mn-ea"/>
                <a:cs typeface="+mn-cs"/>
              </a:rPr>
              <a:t> studies </a:t>
            </a:r>
            <a:r>
              <a:rPr lang="en-GB" sz="1200" kern="1200" baseline="0" dirty="0" smtClean="0">
                <a:solidFill>
                  <a:schemeClr val="tx1"/>
                </a:solidFill>
                <a:effectLst/>
                <a:latin typeface="+mn-lt"/>
                <a:ea typeface="+mn-ea"/>
                <a:cs typeface="+mn-cs"/>
              </a:rPr>
              <a:t>but to the best of our knowledge, VPA reliability…</a:t>
            </a:r>
            <a:endParaRPr lang="en-GB" sz="1200" kern="1200" dirty="0" smtClean="0">
              <a:solidFill>
                <a:schemeClr val="tx1"/>
              </a:solidFill>
              <a:effectLst/>
              <a:latin typeface="+mn-lt"/>
              <a:ea typeface="+mn-ea"/>
              <a:cs typeface="+mn-cs"/>
            </a:endParaRPr>
          </a:p>
          <a:p>
            <a:endParaRPr lang="en-GB" sz="1200" kern="1200" dirty="0" smtClean="0">
              <a:solidFill>
                <a:schemeClr val="tx1"/>
              </a:solidFill>
              <a:effectLst/>
              <a:latin typeface="+mn-lt"/>
              <a:ea typeface="+mn-ea"/>
              <a:cs typeface="+mn-cs"/>
            </a:endParaRPr>
          </a:p>
          <a:p>
            <a:pPr lvl="0"/>
            <a:r>
              <a:rPr lang="en-US" sz="1200" b="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Multidimensionality is considered an important challenge in the perceptual assessment of complex stimuli, and human voices are such complex sounds. 	</a:t>
            </a:r>
            <a:r>
              <a:rPr lang="en-US" sz="1200" kern="1200" baseline="0" dirty="0" smtClean="0">
                <a:solidFill>
                  <a:schemeClr val="tx1"/>
                </a:solidFill>
                <a:effectLst/>
                <a:latin typeface="+mn-lt"/>
                <a:ea typeface="+mn-ea"/>
                <a:cs typeface="+mn-cs"/>
              </a:rPr>
              <a:t>Some </a:t>
            </a:r>
            <a:r>
              <a:rPr lang="en-US" sz="1200" kern="1200" dirty="0" smtClean="0">
                <a:solidFill>
                  <a:schemeClr val="tx1"/>
                </a:solidFill>
                <a:effectLst/>
                <a:latin typeface="+mn-lt"/>
                <a:ea typeface="+mn-ea"/>
                <a:cs typeface="+mn-cs"/>
              </a:rPr>
              <a:t>studies have</a:t>
            </a:r>
            <a:r>
              <a:rPr lang="en-US" sz="1200" kern="1200" baseline="0" dirty="0" smtClean="0">
                <a:solidFill>
                  <a:schemeClr val="tx1"/>
                </a:solidFill>
                <a:effectLst/>
                <a:latin typeface="+mn-lt"/>
                <a:ea typeface="+mn-ea"/>
                <a:cs typeface="+mn-cs"/>
              </a:rPr>
              <a:t> focused</a:t>
            </a:r>
            <a:r>
              <a:rPr lang="en-US" sz="1200" kern="1200" dirty="0" smtClean="0">
                <a:solidFill>
                  <a:schemeClr val="tx1"/>
                </a:solidFill>
                <a:effectLst/>
                <a:latin typeface="+mn-lt"/>
                <a:ea typeface="+mn-ea"/>
                <a:cs typeface="+mn-cs"/>
              </a:rPr>
              <a:t> on how perceptual dimensions overlap and group (e.g. </a:t>
            </a:r>
            <a:r>
              <a:rPr lang="en-US" sz="1200" kern="1200" dirty="0" err="1" smtClean="0">
                <a:solidFill>
                  <a:schemeClr val="tx1"/>
                </a:solidFill>
                <a:effectLst/>
                <a:latin typeface="+mn-lt"/>
                <a:ea typeface="+mn-ea"/>
                <a:cs typeface="+mn-cs"/>
              </a:rPr>
              <a:t>Bele</a:t>
            </a:r>
            <a:r>
              <a:rPr lang="en-US" sz="1200" kern="1200" dirty="0" smtClean="0">
                <a:solidFill>
                  <a:schemeClr val="tx1"/>
                </a:solidFill>
                <a:effectLst/>
                <a:latin typeface="+mn-lt"/>
                <a:ea typeface="+mn-ea"/>
                <a:cs typeface="+mn-cs"/>
              </a:rPr>
              <a:t>, 2007)….</a:t>
            </a:r>
            <a:r>
              <a:rPr lang="en-US" sz="1200" kern="1200" baseline="0" dirty="0" smtClean="0">
                <a:solidFill>
                  <a:schemeClr val="tx1"/>
                </a:solidFill>
                <a:effectLst/>
                <a:latin typeface="+mn-lt"/>
                <a:ea typeface="+mn-ea"/>
                <a:cs typeface="+mn-cs"/>
              </a:rPr>
              <a:t> again in clinical studies….and</a:t>
            </a:r>
            <a:r>
              <a:rPr lang="en-US" sz="1200" kern="1200" dirty="0" smtClean="0">
                <a:solidFill>
                  <a:schemeClr val="tx1"/>
                </a:solidFill>
                <a:effectLst/>
                <a:latin typeface="+mn-lt"/>
                <a:ea typeface="+mn-ea"/>
                <a:cs typeface="+mn-cs"/>
              </a:rPr>
              <a:t> factor 	analyses have often been used for dimension reduction. </a:t>
            </a:r>
            <a:endParaRPr lang="en-US" sz="1200" kern="1200" baseline="0" dirty="0" smtClean="0">
              <a:solidFill>
                <a:schemeClr val="tx1"/>
              </a:solidFill>
              <a:effectLst/>
              <a:latin typeface="+mn-lt"/>
              <a:ea typeface="+mn-ea"/>
              <a:cs typeface="+mn-cs"/>
            </a:endParaRPr>
          </a:p>
          <a:p>
            <a:pPr lvl="0"/>
            <a:r>
              <a:rPr lang="en-US" sz="1200" kern="1200" baseline="0" dirty="0" smtClean="0">
                <a:solidFill>
                  <a:schemeClr val="tx1"/>
                </a:solidFill>
                <a:effectLst/>
                <a:latin typeface="+mn-lt"/>
                <a:ea typeface="+mn-ea"/>
                <a:cs typeface="+mn-cs"/>
              </a:rPr>
              <a:t>	- </a:t>
            </a:r>
            <a:r>
              <a:rPr lang="en-US" sz="1200" kern="1200" dirty="0" smtClean="0">
                <a:solidFill>
                  <a:schemeClr val="tx1"/>
                </a:solidFill>
                <a:effectLst/>
                <a:latin typeface="+mn-lt"/>
                <a:ea typeface="+mn-ea"/>
                <a:cs typeface="+mn-cs"/>
              </a:rPr>
              <a:t>Furthermore, listeners cannot always isolate for judgement one perceptual dimension from several co-occurring dimensions (Kent, 1996). 	Therefore, if perceptual ratings of various dimensions are interrelated –not entirely independent – there is a risk of overestimation. </a:t>
            </a:r>
            <a:endParaRPr lang="es-ES_tradnl"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674180-DECD-41AD-8B25-1F0E4889C59E}" type="slidenum">
              <a:rPr lang="en-GB" smtClean="0"/>
              <a:t>5</a:t>
            </a:fld>
            <a:endParaRPr lang="en-GB"/>
          </a:p>
        </p:txBody>
      </p:sp>
    </p:spTree>
    <p:extLst>
      <p:ext uri="{BB962C8B-B14F-4D97-AF65-F5344CB8AC3E}">
        <p14:creationId xmlns:p14="http://schemas.microsoft.com/office/powerpoint/2010/main" val="1962812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present study addresses these questions and proposes developments for the VPA in FVC.) </a:t>
            </a:r>
            <a:endParaRPr lang="en-US" dirty="0"/>
          </a:p>
        </p:txBody>
      </p:sp>
      <p:sp>
        <p:nvSpPr>
          <p:cNvPr id="4" name="Slide Number Placeholder 3"/>
          <p:cNvSpPr>
            <a:spLocks noGrp="1"/>
          </p:cNvSpPr>
          <p:nvPr>
            <p:ph type="sldNum" sz="quarter" idx="10"/>
          </p:nvPr>
        </p:nvSpPr>
        <p:spPr/>
        <p:txBody>
          <a:bodyPr/>
          <a:lstStyle/>
          <a:p>
            <a:fld id="{91674180-DECD-41AD-8B25-1F0E4889C59E}" type="slidenum">
              <a:rPr lang="en-GB" smtClean="0"/>
              <a:t>6</a:t>
            </a:fld>
            <a:endParaRPr lang="en-GB"/>
          </a:p>
        </p:txBody>
      </p:sp>
    </p:spTree>
    <p:extLst>
      <p:ext uri="{BB962C8B-B14F-4D97-AF65-F5344CB8AC3E}">
        <p14:creationId xmlns:p14="http://schemas.microsoft.com/office/powerpoint/2010/main" val="1039520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manual editing: removed overlapping speech, background noise, extended pauses -</a:t>
            </a:r>
            <a:r>
              <a:rPr lang="en-US" dirty="0" smtClean="0">
                <a:sym typeface="Wingdings" panose="05000000000000000000" pitchFamily="2" charset="2"/>
              </a:rPr>
              <a:t> </a:t>
            </a:r>
            <a:r>
              <a:rPr lang="en-US" b="1" dirty="0" smtClean="0">
                <a:sym typeface="Wingdings" panose="05000000000000000000" pitchFamily="2" charset="2"/>
              </a:rPr>
              <a:t>real</a:t>
            </a:r>
            <a:r>
              <a:rPr lang="en-US" b="1" baseline="0" dirty="0" smtClean="0">
                <a:sym typeface="Wingdings" panose="05000000000000000000" pitchFamily="2" charset="2"/>
              </a:rPr>
              <a:t> duration of each voice samples we examined was actually smaller (around 5 min). </a:t>
            </a:r>
            <a:endParaRPr lang="en-US" b="1"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7</a:t>
            </a:fld>
            <a:endParaRPr lang="en-GB"/>
          </a:p>
        </p:txBody>
      </p:sp>
    </p:spTree>
    <p:extLst>
      <p:ext uri="{BB962C8B-B14F-4D97-AF65-F5344CB8AC3E}">
        <p14:creationId xmlns:p14="http://schemas.microsoft.com/office/powerpoint/2010/main" val="4139145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trike="noStrike" baseline="0" dirty="0" smtClean="0"/>
              <a:t>- We used the simplified VPA protocol used in </a:t>
            </a:r>
            <a:r>
              <a:rPr lang="en-GB" strike="noStrike" baseline="0" dirty="0" err="1" smtClean="0"/>
              <a:t>JPFrench</a:t>
            </a:r>
            <a:r>
              <a:rPr lang="en-GB" strike="noStrike" baseline="0" dirty="0" smtClean="0"/>
              <a:t> Associates, which is in turn based on Beck’s template. </a:t>
            </a:r>
          </a:p>
          <a:p>
            <a:r>
              <a:rPr lang="en-GB" strike="noStrike" baseline="0" dirty="0" smtClean="0"/>
              <a:t>- Its main characteristics are:</a:t>
            </a:r>
          </a:p>
          <a:p>
            <a:r>
              <a:rPr lang="en-GB" strike="noStrike" baseline="0" dirty="0" smtClean="0"/>
              <a:t>Reduction of scalar degrees from 6 to 3</a:t>
            </a:r>
          </a:p>
          <a:p>
            <a:r>
              <a:rPr lang="en-GB" strike="noStrike" baseline="0" dirty="0" smtClean="0"/>
              <a:t>Reduction of number of settings</a:t>
            </a:r>
          </a:p>
          <a:p>
            <a:pPr marL="171450" indent="-171450">
              <a:buFontTx/>
              <a:buChar char="-"/>
            </a:pPr>
            <a:r>
              <a:rPr lang="en-GB" strike="noStrike" baseline="0" dirty="0" smtClean="0"/>
              <a:t>Collapsing settings that present similar descriptions of articulatory strategies (backed and lowered). Or where differences are really subtle (creak and creaky) – creakiness / </a:t>
            </a:r>
            <a:r>
              <a:rPr lang="en-GB" strike="noStrike" baseline="0" dirty="0" err="1" smtClean="0"/>
              <a:t>whisperiness</a:t>
            </a:r>
            <a:endParaRPr lang="en-GB" strike="noStrike" baseline="0" dirty="0" smtClean="0"/>
          </a:p>
          <a:p>
            <a:pPr marL="171450" indent="-171450">
              <a:buFontTx/>
              <a:buChar char="-"/>
            </a:pPr>
            <a:r>
              <a:rPr lang="en-GB" strike="sngStrike" baseline="0" dirty="0" smtClean="0"/>
              <a:t>Or just removing those that are supposed to be more pathological (audible nasal escape) or rare</a:t>
            </a:r>
          </a:p>
          <a:p>
            <a:pPr marL="171450" indent="-171450">
              <a:buFontTx/>
              <a:buChar char="-"/>
            </a:pPr>
            <a:endParaRPr lang="en-GB" strike="noStrike"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8</a:t>
            </a:fld>
            <a:endParaRPr lang="en-GB"/>
          </a:p>
        </p:txBody>
      </p:sp>
    </p:spTree>
    <p:extLst>
      <p:ext uri="{BB962C8B-B14F-4D97-AF65-F5344CB8AC3E}">
        <p14:creationId xmlns:p14="http://schemas.microsoft.com/office/powerpoint/2010/main" val="1559051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to methods..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we were three analysts and carried out the perceptual assessment of voices in two stages.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1.  … i.e. carried out independently by each of us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2. …. (held some calibration meetings) consisted in a joint listening where we went trough all the voices checking our individual ratings and found out that there were two main types of disagreements</a:t>
            </a:r>
          </a:p>
          <a:p>
            <a:pPr marL="0" marR="0" indent="0" algn="l" defTabSz="914400" rtl="0" eaLnBrk="1" fontAlgn="auto" latinLnBrk="0" hangingPunct="1">
              <a:lnSpc>
                <a:spcPct val="100000"/>
              </a:lnSpc>
              <a:spcBef>
                <a:spcPts val="0"/>
              </a:spcBef>
              <a:spcAft>
                <a:spcPts val="0"/>
              </a:spcAft>
              <a:buClrTx/>
              <a:buSzTx/>
              <a:buFontTx/>
              <a:buNone/>
              <a:tabLst/>
              <a:defRPr/>
            </a:pPr>
            <a:r>
              <a:rPr lang="en-US" strike="sngStrike" baseline="0" dirty="0" smtClean="0"/>
              <a:t>	- data entry (from paper to Excel version)</a:t>
            </a:r>
          </a:p>
          <a:p>
            <a:pPr marL="0" marR="0" indent="0" algn="l" defTabSz="914400" rtl="0" eaLnBrk="1" fontAlgn="auto" latinLnBrk="0" hangingPunct="1">
              <a:lnSpc>
                <a:spcPct val="100000"/>
              </a:lnSpc>
              <a:spcBef>
                <a:spcPts val="0"/>
              </a:spcBef>
              <a:spcAft>
                <a:spcPts val="0"/>
              </a:spcAft>
              <a:buClrTx/>
              <a:buSzTx/>
              <a:buFontTx/>
              <a:buNone/>
              <a:tabLst/>
              <a:defRPr/>
            </a:pPr>
            <a:r>
              <a:rPr lang="en-US" strike="sngStrike" baseline="0" dirty="0" smtClean="0"/>
              <a:t>	-  …</a:t>
            </a:r>
          </a:p>
          <a:p>
            <a:pPr marL="0" marR="0" indent="0" algn="l" defTabSz="914400" rtl="0" eaLnBrk="1" fontAlgn="auto" latinLnBrk="0" hangingPunct="1">
              <a:lnSpc>
                <a:spcPct val="100000"/>
              </a:lnSpc>
              <a:spcBef>
                <a:spcPts val="0"/>
              </a:spcBef>
              <a:spcAft>
                <a:spcPts val="0"/>
              </a:spcAft>
              <a:buClrTx/>
              <a:buSzTx/>
              <a:buFontTx/>
              <a:buNone/>
              <a:tabLst/>
              <a:defRPr/>
            </a:pPr>
            <a:r>
              <a:rPr lang="en-US" strike="sngStrike" baseline="0" dirty="0" smtClean="0"/>
              <a:t>	- ….</a:t>
            </a:r>
            <a:endParaRPr lang="en-US" strike="sngStrike"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9</a:t>
            </a:fld>
            <a:endParaRPr lang="en-GB"/>
          </a:p>
        </p:txBody>
      </p:sp>
    </p:spTree>
    <p:extLst>
      <p:ext uri="{BB962C8B-B14F-4D97-AF65-F5344CB8AC3E}">
        <p14:creationId xmlns:p14="http://schemas.microsoft.com/office/powerpoint/2010/main" val="1925503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As</a:t>
            </a:r>
            <a:r>
              <a:rPr lang="en-US" baseline="0" dirty="0" smtClean="0"/>
              <a:t> a result of our calibration meetings, we produced an agreed VPA evaluation per speaker, based on the mode.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 Results for setting frequency of occurrence are based on this agreed version.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Out of the 32 VPA settings, we can make a three-fold division:</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1) the settings that never occur in the </a:t>
            </a:r>
            <a:r>
              <a:rPr lang="en-US" baseline="0" dirty="0" err="1" smtClean="0"/>
              <a:t>Dyvis</a:t>
            </a:r>
            <a:r>
              <a:rPr lang="en-US" baseline="0" dirty="0" smtClean="0"/>
              <a:t> population - absent settings </a:t>
            </a:r>
            <a:endParaRPr lang="en-US" dirty="0" smtClean="0"/>
          </a:p>
        </p:txBody>
      </p:sp>
      <p:sp>
        <p:nvSpPr>
          <p:cNvPr id="4" name="Slide Number Placeholder 3"/>
          <p:cNvSpPr>
            <a:spLocks noGrp="1"/>
          </p:cNvSpPr>
          <p:nvPr>
            <p:ph type="sldNum" sz="quarter" idx="10"/>
          </p:nvPr>
        </p:nvSpPr>
        <p:spPr/>
        <p:txBody>
          <a:bodyPr/>
          <a:lstStyle/>
          <a:p>
            <a:fld id="{91674180-DECD-41AD-8B25-1F0E4889C59E}" type="slidenum">
              <a:rPr lang="en-GB" smtClean="0"/>
              <a:t>10</a:t>
            </a:fld>
            <a:endParaRPr lang="en-GB"/>
          </a:p>
        </p:txBody>
      </p:sp>
    </p:spTree>
    <p:extLst>
      <p:ext uri="{BB962C8B-B14F-4D97-AF65-F5344CB8AC3E}">
        <p14:creationId xmlns:p14="http://schemas.microsoft.com/office/powerpoint/2010/main" val="1850906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4116105-C28C-4FAE-9F36-C9EAB2B6C027}" type="datetime1">
              <a:rPr lang="en-GB" smtClean="0"/>
              <a:t>23/07/2016</a:t>
            </a:fld>
            <a:endParaRPr lang="en-US"/>
          </a:p>
        </p:txBody>
      </p:sp>
      <p:sp>
        <p:nvSpPr>
          <p:cNvPr id="5" name="Footer Placeholder 4"/>
          <p:cNvSpPr>
            <a:spLocks noGrp="1"/>
          </p:cNvSpPr>
          <p:nvPr>
            <p:ph type="ftr" sz="quarter" idx="11"/>
          </p:nvPr>
        </p:nvSpPr>
        <p:spPr/>
        <p:txBody>
          <a:bodyPr/>
          <a:lstStyle/>
          <a:p>
            <a:r>
              <a:rPr lang="en-US" smtClean="0"/>
              <a:t>IAFPA Conference 2015</a:t>
            </a:r>
            <a:endParaRPr lang="en-US"/>
          </a:p>
        </p:txBody>
      </p:sp>
      <p:sp>
        <p:nvSpPr>
          <p:cNvPr id="6" name="Slide Number Placeholder 5"/>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3560426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0A44C59-C6AB-47C7-B1CC-4F99C3C31E34}" type="datetime1">
              <a:rPr lang="en-GB" smtClean="0"/>
              <a:t>23/07/2016</a:t>
            </a:fld>
            <a:endParaRPr lang="en-US"/>
          </a:p>
        </p:txBody>
      </p:sp>
      <p:sp>
        <p:nvSpPr>
          <p:cNvPr id="5" name="Footer Placeholder 4"/>
          <p:cNvSpPr>
            <a:spLocks noGrp="1"/>
          </p:cNvSpPr>
          <p:nvPr>
            <p:ph type="ftr" sz="quarter" idx="11"/>
          </p:nvPr>
        </p:nvSpPr>
        <p:spPr/>
        <p:txBody>
          <a:bodyPr/>
          <a:lstStyle/>
          <a:p>
            <a:r>
              <a:rPr lang="en-US" smtClean="0"/>
              <a:t>IAFPA Conference 2015</a:t>
            </a:r>
            <a:endParaRPr lang="en-US"/>
          </a:p>
        </p:txBody>
      </p:sp>
      <p:sp>
        <p:nvSpPr>
          <p:cNvPr id="6" name="Slide Number Placeholder 5"/>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1693719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1CE39FD4-352D-46E5-B02A-AB810ED51544}" type="datetime1">
              <a:rPr lang="en-GB" smtClean="0"/>
              <a:t>23/07/2016</a:t>
            </a:fld>
            <a:endParaRPr lang="en-US"/>
          </a:p>
        </p:txBody>
      </p:sp>
      <p:sp>
        <p:nvSpPr>
          <p:cNvPr id="5" name="Footer Placeholder 4"/>
          <p:cNvSpPr>
            <a:spLocks noGrp="1"/>
          </p:cNvSpPr>
          <p:nvPr>
            <p:ph type="ftr" sz="quarter" idx="11"/>
          </p:nvPr>
        </p:nvSpPr>
        <p:spPr/>
        <p:txBody>
          <a:bodyPr/>
          <a:lstStyle/>
          <a:p>
            <a:r>
              <a:rPr lang="en-US" smtClean="0"/>
              <a:t>IAFPA Conference 2015</a:t>
            </a:r>
            <a:endParaRPr lang="en-US"/>
          </a:p>
        </p:txBody>
      </p:sp>
      <p:sp>
        <p:nvSpPr>
          <p:cNvPr id="6" name="Slide Number Placeholder 5"/>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2333461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8A7108A-4EEA-468B-AC3A-6C75776A2835}" type="datetime1">
              <a:rPr lang="en-GB" smtClean="0"/>
              <a:t>23/07/2016</a:t>
            </a:fld>
            <a:endParaRPr lang="en-US"/>
          </a:p>
        </p:txBody>
      </p:sp>
      <p:sp>
        <p:nvSpPr>
          <p:cNvPr id="5" name="Footer Placeholder 4"/>
          <p:cNvSpPr>
            <a:spLocks noGrp="1"/>
          </p:cNvSpPr>
          <p:nvPr>
            <p:ph type="ftr" sz="quarter" idx="11"/>
          </p:nvPr>
        </p:nvSpPr>
        <p:spPr/>
        <p:txBody>
          <a:bodyPr/>
          <a:lstStyle/>
          <a:p>
            <a:r>
              <a:rPr lang="en-US" smtClean="0"/>
              <a:t>IAFPA Conference 2015</a:t>
            </a:r>
            <a:endParaRPr lang="en-US"/>
          </a:p>
        </p:txBody>
      </p:sp>
      <p:sp>
        <p:nvSpPr>
          <p:cNvPr id="6" name="Slide Number Placeholder 5"/>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1989539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9920CD4A-A25A-4A20-AD04-0FAE3E0C1C26}" type="datetime1">
              <a:rPr lang="en-GB" smtClean="0"/>
              <a:t>23/07/2016</a:t>
            </a:fld>
            <a:endParaRPr lang="en-US"/>
          </a:p>
        </p:txBody>
      </p:sp>
      <p:sp>
        <p:nvSpPr>
          <p:cNvPr id="5" name="Footer Placeholder 4"/>
          <p:cNvSpPr>
            <a:spLocks noGrp="1"/>
          </p:cNvSpPr>
          <p:nvPr>
            <p:ph type="ftr" sz="quarter" idx="11"/>
          </p:nvPr>
        </p:nvSpPr>
        <p:spPr/>
        <p:txBody>
          <a:bodyPr/>
          <a:lstStyle/>
          <a:p>
            <a:r>
              <a:rPr lang="en-US" smtClean="0"/>
              <a:t>IAFPA Conference 2015</a:t>
            </a:r>
            <a:endParaRPr lang="en-US"/>
          </a:p>
        </p:txBody>
      </p:sp>
      <p:sp>
        <p:nvSpPr>
          <p:cNvPr id="6" name="Slide Number Placeholder 5"/>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3538377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93F9F87B-09F8-4AAE-9834-8A51AD37D1E2}" type="datetime1">
              <a:rPr lang="en-GB" smtClean="0"/>
              <a:t>23/07/2016</a:t>
            </a:fld>
            <a:endParaRPr lang="en-US"/>
          </a:p>
        </p:txBody>
      </p:sp>
      <p:sp>
        <p:nvSpPr>
          <p:cNvPr id="6" name="Footer Placeholder 5"/>
          <p:cNvSpPr>
            <a:spLocks noGrp="1"/>
          </p:cNvSpPr>
          <p:nvPr>
            <p:ph type="ftr" sz="quarter" idx="11"/>
          </p:nvPr>
        </p:nvSpPr>
        <p:spPr/>
        <p:txBody>
          <a:bodyPr/>
          <a:lstStyle/>
          <a:p>
            <a:r>
              <a:rPr lang="en-US" smtClean="0"/>
              <a:t>IAFPA Conference 2015</a:t>
            </a:r>
            <a:endParaRPr lang="en-US"/>
          </a:p>
        </p:txBody>
      </p:sp>
      <p:sp>
        <p:nvSpPr>
          <p:cNvPr id="7" name="Slide Number Placeholder 6"/>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2200160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BA71DD03-EC17-4508-8347-62297553B59E}" type="datetime1">
              <a:rPr lang="en-GB" smtClean="0"/>
              <a:t>23/07/2016</a:t>
            </a:fld>
            <a:endParaRPr lang="en-US"/>
          </a:p>
        </p:txBody>
      </p:sp>
      <p:sp>
        <p:nvSpPr>
          <p:cNvPr id="8" name="Footer Placeholder 7"/>
          <p:cNvSpPr>
            <a:spLocks noGrp="1"/>
          </p:cNvSpPr>
          <p:nvPr>
            <p:ph type="ftr" sz="quarter" idx="11"/>
          </p:nvPr>
        </p:nvSpPr>
        <p:spPr/>
        <p:txBody>
          <a:bodyPr/>
          <a:lstStyle/>
          <a:p>
            <a:r>
              <a:rPr lang="en-US" smtClean="0"/>
              <a:t>IAFPA Conference 2015</a:t>
            </a:r>
            <a:endParaRPr lang="en-US"/>
          </a:p>
        </p:txBody>
      </p:sp>
      <p:sp>
        <p:nvSpPr>
          <p:cNvPr id="9" name="Slide Number Placeholder 8"/>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2202924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D8EB05A9-6A64-4DC8-BDFE-AFBD4C11835E}" type="datetime1">
              <a:rPr lang="en-GB" smtClean="0"/>
              <a:t>23/07/2016</a:t>
            </a:fld>
            <a:endParaRPr lang="en-US"/>
          </a:p>
        </p:txBody>
      </p:sp>
      <p:sp>
        <p:nvSpPr>
          <p:cNvPr id="4" name="Footer Placeholder 3"/>
          <p:cNvSpPr>
            <a:spLocks noGrp="1"/>
          </p:cNvSpPr>
          <p:nvPr>
            <p:ph type="ftr" sz="quarter" idx="11"/>
          </p:nvPr>
        </p:nvSpPr>
        <p:spPr/>
        <p:txBody>
          <a:bodyPr/>
          <a:lstStyle/>
          <a:p>
            <a:r>
              <a:rPr lang="en-US" smtClean="0"/>
              <a:t>IAFPA Conference 2015</a:t>
            </a:r>
            <a:endParaRPr lang="en-US"/>
          </a:p>
        </p:txBody>
      </p:sp>
      <p:sp>
        <p:nvSpPr>
          <p:cNvPr id="5" name="Slide Number Placeholder 4"/>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2199454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6FBC4A-7247-43AB-9D27-035F03D2FFCC}" type="datetime1">
              <a:rPr lang="en-GB" smtClean="0"/>
              <a:t>23/07/2016</a:t>
            </a:fld>
            <a:endParaRPr lang="en-US"/>
          </a:p>
        </p:txBody>
      </p:sp>
      <p:sp>
        <p:nvSpPr>
          <p:cNvPr id="3" name="Footer Placeholder 2"/>
          <p:cNvSpPr>
            <a:spLocks noGrp="1"/>
          </p:cNvSpPr>
          <p:nvPr>
            <p:ph type="ftr" sz="quarter" idx="11"/>
          </p:nvPr>
        </p:nvSpPr>
        <p:spPr/>
        <p:txBody>
          <a:bodyPr/>
          <a:lstStyle/>
          <a:p>
            <a:r>
              <a:rPr lang="en-US" smtClean="0"/>
              <a:t>IAFPA Conference 2015</a:t>
            </a:r>
            <a:endParaRPr lang="en-US"/>
          </a:p>
        </p:txBody>
      </p:sp>
      <p:sp>
        <p:nvSpPr>
          <p:cNvPr id="4" name="Slide Number Placeholder 3"/>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3126903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8F1A9ECA-90C9-4C48-8511-EFD9F11F5C0C}" type="datetime1">
              <a:rPr lang="en-GB" smtClean="0"/>
              <a:t>23/07/2016</a:t>
            </a:fld>
            <a:endParaRPr lang="en-US"/>
          </a:p>
        </p:txBody>
      </p:sp>
      <p:sp>
        <p:nvSpPr>
          <p:cNvPr id="6" name="Footer Placeholder 5"/>
          <p:cNvSpPr>
            <a:spLocks noGrp="1"/>
          </p:cNvSpPr>
          <p:nvPr>
            <p:ph type="ftr" sz="quarter" idx="11"/>
          </p:nvPr>
        </p:nvSpPr>
        <p:spPr/>
        <p:txBody>
          <a:bodyPr/>
          <a:lstStyle/>
          <a:p>
            <a:r>
              <a:rPr lang="en-US" smtClean="0"/>
              <a:t>IAFPA Conference 2015</a:t>
            </a:r>
            <a:endParaRPr lang="en-US"/>
          </a:p>
        </p:txBody>
      </p:sp>
      <p:sp>
        <p:nvSpPr>
          <p:cNvPr id="7" name="Slide Number Placeholder 6"/>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428151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55B0A91C-3F52-4B73-914C-87899D9628E3}" type="datetime1">
              <a:rPr lang="en-GB" smtClean="0"/>
              <a:t>23/07/2016</a:t>
            </a:fld>
            <a:endParaRPr lang="en-US"/>
          </a:p>
        </p:txBody>
      </p:sp>
      <p:sp>
        <p:nvSpPr>
          <p:cNvPr id="6" name="Footer Placeholder 5"/>
          <p:cNvSpPr>
            <a:spLocks noGrp="1"/>
          </p:cNvSpPr>
          <p:nvPr>
            <p:ph type="ftr" sz="quarter" idx="11"/>
          </p:nvPr>
        </p:nvSpPr>
        <p:spPr/>
        <p:txBody>
          <a:bodyPr/>
          <a:lstStyle/>
          <a:p>
            <a:r>
              <a:rPr lang="en-US" smtClean="0"/>
              <a:t>IAFPA Conference 2015</a:t>
            </a:r>
            <a:endParaRPr lang="en-US"/>
          </a:p>
        </p:txBody>
      </p:sp>
      <p:sp>
        <p:nvSpPr>
          <p:cNvPr id="7" name="Slide Number Placeholder 6"/>
          <p:cNvSpPr>
            <a:spLocks noGrp="1"/>
          </p:cNvSpPr>
          <p:nvPr>
            <p:ph type="sldNum" sz="quarter" idx="12"/>
          </p:nvPr>
        </p:nvSpPr>
        <p:spPr/>
        <p:txBody>
          <a:bodyPr/>
          <a:lstStyle/>
          <a:p>
            <a:fld id="{3A054A06-87B0-D44C-B58B-8059CC0F3C87}" type="slidenum">
              <a:rPr lang="en-US" smtClean="0"/>
              <a:pPr/>
              <a:t>‹#›</a:t>
            </a:fld>
            <a:endParaRPr lang="en-US"/>
          </a:p>
        </p:txBody>
      </p:sp>
    </p:spTree>
    <p:extLst>
      <p:ext uri="{BB962C8B-B14F-4D97-AF65-F5344CB8AC3E}">
        <p14:creationId xmlns:p14="http://schemas.microsoft.com/office/powerpoint/2010/main" val="1556262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F47CE8-B77B-4341-A799-43095424F920}" type="datetime1">
              <a:rPr lang="en-GB" smtClean="0"/>
              <a:t>23/07/2016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IAFPA Conference 2015</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054A06-87B0-D44C-B58B-8059CC0F3C87}" type="slidenum">
              <a:rPr lang="en-US" smtClean="0"/>
              <a:pPr/>
              <a:t>‹#›</a:t>
            </a:fld>
            <a:endParaRPr lang="en-US"/>
          </a:p>
        </p:txBody>
      </p:sp>
    </p:spTree>
    <p:extLst>
      <p:ext uri="{BB962C8B-B14F-4D97-AF65-F5344CB8AC3E}">
        <p14:creationId xmlns:p14="http://schemas.microsoft.com/office/powerpoint/2010/main" val="2140182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omments" Target="../comments/commen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comments" Target="../comments/comment8.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comments" Target="../comments/comment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14.png"/><Relationship Id="rId5" Type="http://schemas.openxmlformats.org/officeDocument/2006/relationships/image" Target="../media/image15.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16.gif"/></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comments" Target="../comments/comment4.xml"/><Relationship Id="rId5" Type="http://schemas.microsoft.com/office/2007/relationships/hdphoto" Target="../media/hdphoto1.wdp"/><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omments" Target="../comments/comment5.xml"/></Relationships>
</file>

<file path=ppt/slides/_rels/slide9.xml.rels><?xml version="1.0" encoding="UTF-8" standalone="yes"?>
<Relationships xmlns="http://schemas.openxmlformats.org/package/2006/relationships"><Relationship Id="rId8" Type="http://schemas.openxmlformats.org/officeDocument/2006/relationships/comments" Target="../comments/comment6.xml"/><Relationship Id="rId3" Type="http://schemas.openxmlformats.org/officeDocument/2006/relationships/image" Target="../media/image7.jpe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6600" y="604800"/>
            <a:ext cx="8510800" cy="2192099"/>
          </a:xfrm>
        </p:spPr>
        <p:txBody>
          <a:bodyPr>
            <a:noAutofit/>
          </a:bodyPr>
          <a:lstStyle/>
          <a:p>
            <a:r>
              <a:rPr lang="en-US" sz="3200" b="1" dirty="0" smtClean="0">
                <a:solidFill>
                  <a:srgbClr val="002060"/>
                </a:solidFill>
              </a:rPr>
              <a:t>Voice </a:t>
            </a:r>
            <a:r>
              <a:rPr lang="en-US" sz="3200" b="1" dirty="0">
                <a:solidFill>
                  <a:srgbClr val="002060"/>
                </a:solidFill>
              </a:rPr>
              <a:t>quality analysis </a:t>
            </a:r>
            <a:r>
              <a:rPr lang="en-US" sz="3200" b="1" dirty="0" smtClean="0">
                <a:solidFill>
                  <a:srgbClr val="002060"/>
                </a:solidFill>
              </a:rPr>
              <a:t/>
            </a:r>
            <a:br>
              <a:rPr lang="en-US" sz="3200" b="1" dirty="0" smtClean="0">
                <a:solidFill>
                  <a:srgbClr val="002060"/>
                </a:solidFill>
              </a:rPr>
            </a:br>
            <a:r>
              <a:rPr lang="en-US" sz="3200" b="1" dirty="0" smtClean="0">
                <a:solidFill>
                  <a:srgbClr val="002060"/>
                </a:solidFill>
              </a:rPr>
              <a:t>in </a:t>
            </a:r>
            <a:r>
              <a:rPr lang="en-US" sz="3200" b="1" dirty="0">
                <a:solidFill>
                  <a:srgbClr val="002060"/>
                </a:solidFill>
              </a:rPr>
              <a:t>forensic voice comparison</a:t>
            </a:r>
            <a:r>
              <a:rPr lang="en-US" sz="3200" b="1" dirty="0" smtClean="0">
                <a:solidFill>
                  <a:srgbClr val="002060"/>
                </a:solidFill>
              </a:rPr>
              <a:t>:</a:t>
            </a:r>
            <a:br>
              <a:rPr lang="en-US" sz="3200" b="1" dirty="0" smtClean="0">
                <a:solidFill>
                  <a:srgbClr val="002060"/>
                </a:solidFill>
              </a:rPr>
            </a:br>
            <a:r>
              <a:rPr lang="en-US" sz="3200" b="1" dirty="0" smtClean="0">
                <a:solidFill>
                  <a:srgbClr val="002060"/>
                </a:solidFill>
              </a:rPr>
              <a:t> </a:t>
            </a:r>
            <a:r>
              <a:rPr lang="en-US" sz="3200" b="1" dirty="0">
                <a:solidFill>
                  <a:srgbClr val="002060"/>
                </a:solidFill>
              </a:rPr>
              <a:t>developing the vocal profile analysis scheme</a:t>
            </a:r>
          </a:p>
        </p:txBody>
      </p:sp>
      <p:sp>
        <p:nvSpPr>
          <p:cNvPr id="3" name="Subtitle 2"/>
          <p:cNvSpPr>
            <a:spLocks noGrp="1"/>
          </p:cNvSpPr>
          <p:nvPr>
            <p:ph type="subTitle" idx="1"/>
          </p:nvPr>
        </p:nvSpPr>
        <p:spPr>
          <a:xfrm>
            <a:off x="591272" y="3088999"/>
            <a:ext cx="7961457" cy="1752600"/>
          </a:xfrm>
        </p:spPr>
        <p:txBody>
          <a:bodyPr>
            <a:noAutofit/>
          </a:bodyPr>
          <a:lstStyle/>
          <a:p>
            <a:pPr>
              <a:spcBef>
                <a:spcPts val="0"/>
              </a:spcBef>
            </a:pPr>
            <a:r>
              <a:rPr lang="en-US" sz="2800" dirty="0">
                <a:solidFill>
                  <a:srgbClr val="C00000"/>
                </a:solidFill>
              </a:rPr>
              <a:t>Eugenia San </a:t>
            </a:r>
            <a:r>
              <a:rPr lang="en-US" sz="2800" dirty="0" smtClean="0">
                <a:solidFill>
                  <a:srgbClr val="C00000"/>
                </a:solidFill>
              </a:rPr>
              <a:t>Segundo, </a:t>
            </a:r>
            <a:r>
              <a:rPr lang="en-US" sz="2800" dirty="0">
                <a:solidFill>
                  <a:srgbClr val="C00000"/>
                </a:solidFill>
              </a:rPr>
              <a:t>Paul </a:t>
            </a:r>
            <a:r>
              <a:rPr lang="en-US" sz="2800" dirty="0" smtClean="0">
                <a:solidFill>
                  <a:srgbClr val="C00000"/>
                </a:solidFill>
              </a:rPr>
              <a:t>Foulkes, </a:t>
            </a:r>
            <a:r>
              <a:rPr lang="en-US" sz="2800" dirty="0">
                <a:solidFill>
                  <a:srgbClr val="C00000"/>
                </a:solidFill>
              </a:rPr>
              <a:t>Peter French Philip </a:t>
            </a:r>
            <a:r>
              <a:rPr lang="en-US" sz="2800" dirty="0" smtClean="0">
                <a:solidFill>
                  <a:srgbClr val="C00000"/>
                </a:solidFill>
              </a:rPr>
              <a:t>Harrison &amp; Vincent Hughes</a:t>
            </a:r>
            <a:endParaRPr lang="en-US" sz="2800" dirty="0">
              <a:solidFill>
                <a:srgbClr val="C00000"/>
              </a:solidFill>
            </a:endParaRPr>
          </a:p>
          <a:p>
            <a:pPr>
              <a:spcBef>
                <a:spcPts val="0"/>
              </a:spcBef>
            </a:pPr>
            <a:endParaRPr lang="en-US" sz="2800" dirty="0" smtClean="0">
              <a:solidFill>
                <a:srgbClr val="C00000"/>
              </a:solidFill>
            </a:endParaRPr>
          </a:p>
          <a:p>
            <a:pPr>
              <a:spcBef>
                <a:spcPts val="0"/>
              </a:spcBef>
            </a:pPr>
            <a:r>
              <a:rPr lang="en-US" sz="2400" dirty="0" smtClean="0">
                <a:solidFill>
                  <a:srgbClr val="000090"/>
                </a:solidFill>
                <a:latin typeface="+mj-lt"/>
                <a:ea typeface="+mj-ea"/>
                <a:cs typeface="+mj-cs"/>
              </a:rPr>
              <a:t>University </a:t>
            </a:r>
            <a:r>
              <a:rPr lang="en-US" sz="2400" dirty="0">
                <a:solidFill>
                  <a:srgbClr val="000090"/>
                </a:solidFill>
                <a:latin typeface="+mj-lt"/>
                <a:ea typeface="+mj-ea"/>
                <a:cs typeface="+mj-cs"/>
              </a:rPr>
              <a:t>of York &amp; J P French Associates</a:t>
            </a:r>
          </a:p>
        </p:txBody>
      </p:sp>
      <p:pic>
        <p:nvPicPr>
          <p:cNvPr id="4" name="Picture 3" descr="AHRC Log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6700" y="5740916"/>
            <a:ext cx="1097829" cy="1073754"/>
          </a:xfrm>
          <a:prstGeom prst="rect">
            <a:avLst/>
          </a:prstGeom>
        </p:spPr>
      </p:pic>
      <p:pic>
        <p:nvPicPr>
          <p:cNvPr id="7" name="Picture 6" descr="VoiceIdentityLogo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00" y="5699445"/>
            <a:ext cx="3302000" cy="1156696"/>
          </a:xfrm>
          <a:prstGeom prst="rect">
            <a:avLst/>
          </a:prstGeom>
        </p:spPr>
      </p:pic>
      <p:sp>
        <p:nvSpPr>
          <p:cNvPr id="10" name="TextBox 9"/>
          <p:cNvSpPr txBox="1"/>
          <p:nvPr/>
        </p:nvSpPr>
        <p:spPr>
          <a:xfrm>
            <a:off x="3587235" y="5881635"/>
            <a:ext cx="3999930" cy="923330"/>
          </a:xfrm>
          <a:prstGeom prst="rect">
            <a:avLst/>
          </a:prstGeom>
          <a:noFill/>
        </p:spPr>
        <p:txBody>
          <a:bodyPr wrap="square" rtlCol="0">
            <a:spAutoFit/>
          </a:bodyPr>
          <a:lstStyle/>
          <a:p>
            <a:pPr algn="ctr"/>
            <a:r>
              <a:rPr lang="en-US" dirty="0" smtClean="0">
                <a:solidFill>
                  <a:schemeClr val="bg1">
                    <a:lumMod val="50000"/>
                  </a:schemeClr>
                </a:solidFill>
              </a:rPr>
              <a:t>IAFPA 2016</a:t>
            </a:r>
          </a:p>
          <a:p>
            <a:pPr algn="ctr"/>
            <a:r>
              <a:rPr lang="en-US" dirty="0" smtClean="0">
                <a:solidFill>
                  <a:schemeClr val="bg1">
                    <a:lumMod val="50000"/>
                  </a:schemeClr>
                </a:solidFill>
              </a:rPr>
              <a:t>University of York</a:t>
            </a:r>
          </a:p>
          <a:p>
            <a:pPr algn="ctr"/>
            <a:r>
              <a:rPr lang="en-US" dirty="0" smtClean="0">
                <a:solidFill>
                  <a:schemeClr val="bg1">
                    <a:lumMod val="50000"/>
                  </a:schemeClr>
                </a:solidFill>
              </a:rPr>
              <a:t>24-27 July</a:t>
            </a:r>
            <a:endParaRPr lang="en-US" dirty="0"/>
          </a:p>
        </p:txBody>
      </p:sp>
    </p:spTree>
    <p:extLst>
      <p:ext uri="{BB962C8B-B14F-4D97-AF65-F5344CB8AC3E}">
        <p14:creationId xmlns:p14="http://schemas.microsoft.com/office/powerpoint/2010/main" val="623726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setting frequency (1)</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10</a:t>
            </a:fld>
            <a:endParaRPr lang="en-US" dirty="0"/>
          </a:p>
        </p:txBody>
      </p:sp>
      <p:sp>
        <p:nvSpPr>
          <p:cNvPr id="13" name="Content Placeholder 2"/>
          <p:cNvSpPr>
            <a:spLocks noGrp="1"/>
          </p:cNvSpPr>
          <p:nvPr>
            <p:ph idx="1"/>
          </p:nvPr>
        </p:nvSpPr>
        <p:spPr>
          <a:xfrm>
            <a:off x="457200" y="846620"/>
            <a:ext cx="8229600" cy="6011380"/>
          </a:xfrm>
        </p:spPr>
        <p:txBody>
          <a:bodyPr numCol="1">
            <a:noAutofit/>
          </a:bodyPr>
          <a:lstStyle/>
          <a:p>
            <a:pPr marL="0" indent="0">
              <a:buNone/>
            </a:pPr>
            <a:endParaRPr lang="en-US" dirty="0" smtClean="0"/>
          </a:p>
          <a:p>
            <a:pPr marL="0" indent="0">
              <a:buNone/>
            </a:pPr>
            <a:r>
              <a:rPr lang="en-US" sz="2800" dirty="0" smtClean="0">
                <a:solidFill>
                  <a:srgbClr val="C00000"/>
                </a:solidFill>
              </a:rPr>
              <a:t> </a:t>
            </a:r>
            <a:r>
              <a:rPr lang="en-US" sz="2800" dirty="0" smtClean="0"/>
              <a:t>- </a:t>
            </a:r>
            <a:r>
              <a:rPr lang="en-US" sz="2800" dirty="0"/>
              <a:t>b</a:t>
            </a:r>
            <a:r>
              <a:rPr lang="en-US" sz="2800" dirty="0" smtClean="0"/>
              <a:t>ased on the mode per setting </a:t>
            </a:r>
            <a:r>
              <a:rPr lang="en-US" sz="2800" dirty="0" smtClean="0">
                <a:sym typeface="Wingdings" panose="05000000000000000000" pitchFamily="2" charset="2"/>
              </a:rPr>
              <a:t></a:t>
            </a:r>
            <a:r>
              <a:rPr lang="en-US" sz="2800" dirty="0" smtClean="0">
                <a:solidFill>
                  <a:srgbClr val="C00000"/>
                </a:solidFill>
                <a:sym typeface="Wingdings" panose="05000000000000000000" pitchFamily="2" charset="2"/>
              </a:rPr>
              <a:t> agreed version</a:t>
            </a:r>
            <a:endParaRPr lang="en-US" sz="2800" dirty="0" smtClean="0"/>
          </a:p>
          <a:p>
            <a:pPr marL="0" indent="0">
              <a:buNone/>
            </a:pPr>
            <a:endParaRPr lang="en-US" dirty="0" smtClean="0"/>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graphicFrame>
        <p:nvGraphicFramePr>
          <p:cNvPr id="3" name="Table 2"/>
          <p:cNvGraphicFramePr>
            <a:graphicFrameLocks noGrp="1"/>
          </p:cNvGraphicFramePr>
          <p:nvPr>
            <p:extLst>
              <p:ext uri="{D42A27DB-BD31-4B8C-83A1-F6EECF244321}">
                <p14:modId xmlns:p14="http://schemas.microsoft.com/office/powerpoint/2010/main" val="4196873292"/>
              </p:ext>
            </p:extLst>
          </p:nvPr>
        </p:nvGraphicFramePr>
        <p:xfrm>
          <a:off x="652131" y="2168016"/>
          <a:ext cx="3734736" cy="4084320"/>
        </p:xfrm>
        <a:graphic>
          <a:graphicData uri="http://schemas.openxmlformats.org/drawingml/2006/table">
            <a:tbl>
              <a:tblPr>
                <a:tableStyleId>{5C22544A-7EE6-4342-B048-85BDC9FD1C3A}</a:tableStyleId>
              </a:tblPr>
              <a:tblGrid>
                <a:gridCol w="3734736"/>
              </a:tblGrid>
              <a:tr h="230127">
                <a:tc>
                  <a:txBody>
                    <a:bodyPr/>
                    <a:lstStyle/>
                    <a:p>
                      <a:pPr algn="ctr" fontAlgn="b"/>
                      <a:r>
                        <a:rPr lang="es-ES_tradnl" sz="2800" b="1" u="sng" strike="noStrike" dirty="0" err="1" smtClean="0">
                          <a:effectLst/>
                        </a:rPr>
                        <a:t>Absent</a:t>
                      </a:r>
                      <a:r>
                        <a:rPr lang="es-ES_tradnl" sz="2800" b="1" u="sng" strike="noStrike" dirty="0" smtClean="0">
                          <a:effectLst/>
                        </a:rPr>
                        <a:t> </a:t>
                      </a:r>
                      <a:r>
                        <a:rPr lang="es-ES_tradnl" sz="2800" b="1" u="sng" strike="noStrike" dirty="0" err="1" smtClean="0">
                          <a:effectLst/>
                        </a:rPr>
                        <a:t>settings</a:t>
                      </a:r>
                      <a:endParaRPr lang="es-ES_tradnl" sz="2800" b="1" i="0" u="sng"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Labiodentalization</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Extensive</a:t>
                      </a:r>
                      <a:r>
                        <a:rPr lang="es-ES_tradnl" sz="2400" u="none" strike="noStrike" dirty="0">
                          <a:effectLst/>
                        </a:rPr>
                        <a:t> labial </a:t>
                      </a:r>
                      <a:r>
                        <a:rPr lang="es-ES_tradnl" sz="2400" u="none" strike="noStrike" dirty="0" err="1">
                          <a:effectLst/>
                        </a:rPr>
                        <a:t>range</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Minimised</a:t>
                      </a:r>
                      <a:r>
                        <a:rPr lang="es-ES_tradnl" sz="2400" u="none" strike="noStrike" dirty="0">
                          <a:effectLst/>
                        </a:rPr>
                        <a:t> labial </a:t>
                      </a:r>
                      <a:r>
                        <a:rPr lang="es-ES_tradnl" sz="2400" u="none" strike="noStrike" dirty="0" err="1">
                          <a:effectLst/>
                        </a:rPr>
                        <a:t>range</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a:effectLst/>
                        </a:rPr>
                        <a:t>Open </a:t>
                      </a:r>
                      <a:r>
                        <a:rPr lang="es-ES_tradnl" sz="2400" u="none" strike="noStrike" dirty="0" err="1">
                          <a:effectLst/>
                        </a:rPr>
                        <a:t>jaw</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Protruded</a:t>
                      </a:r>
                      <a:r>
                        <a:rPr lang="es-ES_tradnl" sz="2400" u="none" strike="noStrike" dirty="0">
                          <a:effectLst/>
                        </a:rPr>
                        <a:t> </a:t>
                      </a:r>
                      <a:r>
                        <a:rPr lang="es-ES_tradnl" sz="2400" u="none" strike="noStrike" dirty="0" err="1">
                          <a:effectLst/>
                        </a:rPr>
                        <a:t>jaw</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Extensive</a:t>
                      </a:r>
                      <a:r>
                        <a:rPr lang="es-ES_tradnl" sz="2400" u="none" strike="noStrike" dirty="0">
                          <a:effectLst/>
                        </a:rPr>
                        <a:t> mandibular </a:t>
                      </a:r>
                      <a:r>
                        <a:rPr lang="es-ES_tradnl" sz="2400" u="none" strike="noStrike" dirty="0" err="1">
                          <a:effectLst/>
                        </a:rPr>
                        <a:t>range</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Backed</a:t>
                      </a:r>
                      <a:r>
                        <a:rPr lang="es-ES_tradnl" sz="2400" u="none" strike="noStrike" dirty="0">
                          <a:effectLst/>
                        </a:rPr>
                        <a:t> </a:t>
                      </a:r>
                      <a:r>
                        <a:rPr lang="es-ES_tradnl" sz="2400" u="none" strike="noStrike" dirty="0" err="1">
                          <a:effectLst/>
                        </a:rPr>
                        <a:t>tongue</a:t>
                      </a:r>
                      <a:r>
                        <a:rPr lang="es-ES_tradnl" sz="2400" u="none" strike="noStrike" dirty="0">
                          <a:effectLst/>
                        </a:rPr>
                        <a:t> </a:t>
                      </a:r>
                      <a:r>
                        <a:rPr lang="es-ES_tradnl" sz="2400" u="none" strike="noStrike" dirty="0" err="1">
                          <a:effectLst/>
                        </a:rPr>
                        <a:t>body</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a:effectLst/>
                        </a:rPr>
                        <a:t>Audible nasal escape</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err="1">
                          <a:effectLst/>
                        </a:rPr>
                        <a:t>Falsetto</a:t>
                      </a:r>
                      <a:r>
                        <a:rPr lang="es-ES_tradnl" sz="2400" u="none" strike="noStrike" dirty="0">
                          <a:effectLst/>
                        </a:rPr>
                        <a:t> </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u="none" strike="noStrike" dirty="0">
                          <a:effectLst/>
                        </a:rPr>
                        <a:t>Tremor</a:t>
                      </a:r>
                      <a:endParaRPr lang="es-ES_tradnl" sz="2400" b="0" i="0" u="none" strike="noStrike" dirty="0">
                        <a:solidFill>
                          <a:srgbClr val="000000"/>
                        </a:solidFill>
                        <a:effectLst/>
                        <a:latin typeface="Calibri" panose="020F0502020204030204" pitchFamily="34" charset="0"/>
                      </a:endParaRPr>
                    </a:p>
                  </a:txBody>
                  <a:tcPr marL="0" marR="0" marT="0" marB="0" anchor="b"/>
                </a:tc>
              </a:tr>
            </a:tbl>
          </a:graphicData>
        </a:graphic>
      </p:graphicFrame>
      <p:pic>
        <p:nvPicPr>
          <p:cNvPr id="4" name="Picture 3"/>
          <p:cNvPicPr>
            <a:picLocks noChangeAspect="1"/>
          </p:cNvPicPr>
          <p:nvPr/>
        </p:nvPicPr>
        <p:blipFill>
          <a:blip r:embed="rId3"/>
          <a:stretch>
            <a:fillRect/>
          </a:stretch>
        </p:blipFill>
        <p:spPr>
          <a:xfrm>
            <a:off x="4386868" y="2470358"/>
            <a:ext cx="3905411" cy="3462798"/>
          </a:xfrm>
          <a:prstGeom prst="rect">
            <a:avLst/>
          </a:prstGeom>
        </p:spPr>
      </p:pic>
      <p:sp>
        <p:nvSpPr>
          <p:cNvPr id="5" name="TextBox 4"/>
          <p:cNvSpPr txBox="1"/>
          <p:nvPr/>
        </p:nvSpPr>
        <p:spPr>
          <a:xfrm>
            <a:off x="5506289" y="4279264"/>
            <a:ext cx="1666568" cy="461665"/>
          </a:xfrm>
          <a:prstGeom prst="rect">
            <a:avLst/>
          </a:prstGeom>
          <a:noFill/>
        </p:spPr>
        <p:txBody>
          <a:bodyPr wrap="square" rtlCol="0">
            <a:spAutoFit/>
          </a:bodyPr>
          <a:lstStyle/>
          <a:p>
            <a:pPr algn="ctr"/>
            <a:r>
              <a:rPr lang="es-ES_tradnl" sz="2400" b="1" dirty="0" smtClean="0"/>
              <a:t>NEUTRAL</a:t>
            </a:r>
            <a:endParaRPr lang="es-ES_tradnl" sz="2400" b="1" dirty="0"/>
          </a:p>
        </p:txBody>
      </p:sp>
    </p:spTree>
    <p:extLst>
      <p:ext uri="{BB962C8B-B14F-4D97-AF65-F5344CB8AC3E}">
        <p14:creationId xmlns:p14="http://schemas.microsoft.com/office/powerpoint/2010/main" val="25965063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setting frequency (2)</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11</a:t>
            </a:fld>
            <a:endParaRPr lang="en-US" dirty="0"/>
          </a:p>
        </p:txBody>
      </p:sp>
      <p:sp>
        <p:nvSpPr>
          <p:cNvPr id="13" name="Content Placeholder 2"/>
          <p:cNvSpPr>
            <a:spLocks noGrp="1"/>
          </p:cNvSpPr>
          <p:nvPr>
            <p:ph idx="1"/>
          </p:nvPr>
        </p:nvSpPr>
        <p:spPr>
          <a:xfrm>
            <a:off x="457200" y="467207"/>
            <a:ext cx="7889825" cy="6011380"/>
          </a:xfrm>
        </p:spPr>
        <p:txBody>
          <a:bodyPr numCol="1">
            <a:noAutofit/>
          </a:bodyPr>
          <a:lstStyle/>
          <a:p>
            <a:pPr marL="0" indent="0">
              <a:buNone/>
            </a:pPr>
            <a:endParaRPr lang="en-US" dirty="0" smtClean="0"/>
          </a:p>
          <a:p>
            <a:pPr marL="0" indent="0">
              <a:buNone/>
            </a:pPr>
            <a:r>
              <a:rPr lang="en-US" dirty="0" smtClean="0">
                <a:solidFill>
                  <a:srgbClr val="C00000"/>
                </a:solidFill>
              </a:rPr>
              <a:t> </a:t>
            </a:r>
            <a:endParaRPr lang="en-US" dirty="0" smtClean="0"/>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graphicFrame>
        <p:nvGraphicFramePr>
          <p:cNvPr id="3" name="Table 2"/>
          <p:cNvGraphicFramePr>
            <a:graphicFrameLocks noGrp="1"/>
          </p:cNvGraphicFramePr>
          <p:nvPr>
            <p:extLst>
              <p:ext uri="{D42A27DB-BD31-4B8C-83A1-F6EECF244321}">
                <p14:modId xmlns:p14="http://schemas.microsoft.com/office/powerpoint/2010/main" val="2811993373"/>
              </p:ext>
            </p:extLst>
          </p:nvPr>
        </p:nvGraphicFramePr>
        <p:xfrm>
          <a:off x="602513" y="2090047"/>
          <a:ext cx="3822004" cy="4084320"/>
        </p:xfrm>
        <a:graphic>
          <a:graphicData uri="http://schemas.openxmlformats.org/drawingml/2006/table">
            <a:tbl>
              <a:tblPr>
                <a:tableStyleId>{5C22544A-7EE6-4342-B048-85BDC9FD1C3A}</a:tableStyleId>
              </a:tblPr>
              <a:tblGrid>
                <a:gridCol w="3822004"/>
              </a:tblGrid>
              <a:tr h="312914">
                <a:tc>
                  <a:txBody>
                    <a:bodyPr/>
                    <a:lstStyle/>
                    <a:p>
                      <a:pPr algn="ctr" fontAlgn="b"/>
                      <a:r>
                        <a:rPr lang="es-ES_tradnl" sz="2800" b="1" u="sng" strike="noStrike" dirty="0" err="1" smtClean="0">
                          <a:effectLst/>
                        </a:rPr>
                        <a:t>Rare</a:t>
                      </a:r>
                      <a:r>
                        <a:rPr lang="es-ES_tradnl" sz="2800" b="1" u="sng" strike="noStrike" dirty="0" smtClean="0">
                          <a:effectLst/>
                        </a:rPr>
                        <a:t> </a:t>
                      </a:r>
                      <a:r>
                        <a:rPr lang="es-ES_tradnl" sz="2800" b="1" u="sng" strike="noStrike" dirty="0" err="1" smtClean="0">
                          <a:effectLst/>
                        </a:rPr>
                        <a:t>settings</a:t>
                      </a:r>
                      <a:r>
                        <a:rPr lang="es-ES_tradnl" sz="2800" b="1" u="sng" strike="noStrike" dirty="0" smtClean="0">
                          <a:effectLst/>
                        </a:rPr>
                        <a:t> (&lt;10%)</a:t>
                      </a:r>
                      <a:endParaRPr lang="es-ES_tradnl" sz="2800" b="1" i="0" u="sng"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b="0" i="0" u="none" strike="noStrike" dirty="0" err="1">
                          <a:solidFill>
                            <a:srgbClr val="000000"/>
                          </a:solidFill>
                          <a:effectLst/>
                          <a:latin typeface="Calibri" panose="020F0502020204030204" pitchFamily="34" charset="0"/>
                        </a:rPr>
                        <a:t>Lip</a:t>
                      </a:r>
                      <a:r>
                        <a:rPr lang="es-ES_tradnl" sz="2400" b="0" i="0" u="none" strike="noStrike" dirty="0">
                          <a:solidFill>
                            <a:srgbClr val="000000"/>
                          </a:solidFill>
                          <a:effectLst/>
                          <a:latin typeface="Calibri" panose="020F0502020204030204" pitchFamily="34" charset="0"/>
                        </a:rPr>
                        <a:t> </a:t>
                      </a:r>
                      <a:r>
                        <a:rPr lang="es-ES_tradnl" sz="2400" b="0" i="0" u="none" strike="noStrike" dirty="0" err="1">
                          <a:solidFill>
                            <a:srgbClr val="000000"/>
                          </a:solidFill>
                          <a:effectLst/>
                          <a:latin typeface="Calibri" panose="020F0502020204030204" pitchFamily="34" charset="0"/>
                        </a:rPr>
                        <a:t>spreading</a:t>
                      </a:r>
                      <a:r>
                        <a:rPr lang="es-ES_tradnl" sz="2400" b="0" i="0" u="none" strike="noStrike" dirty="0">
                          <a:solidFill>
                            <a:srgbClr val="000000"/>
                          </a:solidFill>
                          <a:effectLst/>
                          <a:latin typeface="Calibri" panose="020F0502020204030204" pitchFamily="34" charset="0"/>
                        </a:rPr>
                        <a:t> </a:t>
                      </a:r>
                      <a:r>
                        <a:rPr lang="es-ES_tradnl" sz="2400" b="0" i="0" u="none" strike="noStrike" dirty="0" smtClean="0">
                          <a:solidFill>
                            <a:srgbClr val="000000"/>
                          </a:solidFill>
                          <a:effectLst/>
                          <a:latin typeface="Calibri" panose="020F0502020204030204" pitchFamily="34" charset="0"/>
                        </a:rPr>
                        <a:t>(5)</a:t>
                      </a:r>
                      <a:endParaRPr lang="es-ES_tradnl" sz="2400" b="0" i="0" u="none" strike="noStrike" dirty="0">
                        <a:solidFill>
                          <a:srgbClr val="000000"/>
                        </a:solidFill>
                        <a:effectLst/>
                        <a:latin typeface="Calibri" panose="020F0502020204030204" pitchFamily="34" charset="0"/>
                      </a:endParaRPr>
                    </a:p>
                  </a:txBody>
                  <a:tcPr marL="0" marR="0" marT="0" marB="0" anchor="b"/>
                </a:tc>
              </a:tr>
              <a:tr h="230127">
                <a:tc>
                  <a:txBody>
                    <a:bodyPr/>
                    <a:lstStyle/>
                    <a:p>
                      <a:pPr algn="ctr" fontAlgn="b"/>
                      <a:r>
                        <a:rPr lang="es-ES_tradnl" sz="2400" b="0" i="0" u="none" strike="noStrike" dirty="0" err="1" smtClean="0">
                          <a:solidFill>
                            <a:srgbClr val="000000"/>
                          </a:solidFill>
                          <a:effectLst/>
                          <a:latin typeface="Calibri" panose="020F0502020204030204" pitchFamily="34" charset="0"/>
                        </a:rPr>
                        <a:t>Lip</a:t>
                      </a:r>
                      <a:r>
                        <a:rPr lang="es-ES_tradnl" sz="2400" b="0" i="0" u="none" strike="noStrike" dirty="0" smtClean="0">
                          <a:solidFill>
                            <a:srgbClr val="000000"/>
                          </a:solidFill>
                          <a:effectLst/>
                          <a:latin typeface="Calibri" panose="020F0502020204030204" pitchFamily="34" charset="0"/>
                        </a:rPr>
                        <a:t> </a:t>
                      </a:r>
                      <a:r>
                        <a:rPr lang="es-ES_tradnl" sz="2400" b="0" i="0" u="none" strike="noStrike" dirty="0" err="1" smtClean="0">
                          <a:solidFill>
                            <a:srgbClr val="000000"/>
                          </a:solidFill>
                          <a:effectLst/>
                          <a:latin typeface="Calibri" panose="020F0502020204030204" pitchFamily="34" charset="0"/>
                        </a:rPr>
                        <a:t>rounding</a:t>
                      </a:r>
                      <a:r>
                        <a:rPr lang="es-ES_tradnl" sz="2400" b="0" i="0" u="none" strike="noStrike" dirty="0" smtClean="0">
                          <a:solidFill>
                            <a:srgbClr val="000000"/>
                          </a:solidFill>
                          <a:effectLst/>
                          <a:latin typeface="Calibri" panose="020F0502020204030204" pitchFamily="34" charset="0"/>
                        </a:rPr>
                        <a:t> (1)</a:t>
                      </a:r>
                    </a:p>
                  </a:txBody>
                  <a:tcPr marL="0" marR="0" marT="0" marB="0" anchor="b"/>
                </a:tc>
              </a:tr>
              <a:tr h="230127">
                <a:tc>
                  <a:txBody>
                    <a:bodyPr/>
                    <a:lstStyle/>
                    <a:p>
                      <a:pPr algn="ctr" fontAlgn="b"/>
                      <a:r>
                        <a:rPr lang="es-ES_tradnl" sz="2400" b="0" i="0" u="none" strike="noStrike" dirty="0">
                          <a:solidFill>
                            <a:srgbClr val="000000"/>
                          </a:solidFill>
                          <a:effectLst/>
                          <a:latin typeface="Calibri" panose="020F0502020204030204" pitchFamily="34" charset="0"/>
                        </a:rPr>
                        <a:t>Close </a:t>
                      </a:r>
                      <a:r>
                        <a:rPr lang="es-ES_tradnl" sz="2400" b="0" i="0" u="none" strike="noStrike" dirty="0" err="1">
                          <a:solidFill>
                            <a:srgbClr val="000000"/>
                          </a:solidFill>
                          <a:effectLst/>
                          <a:latin typeface="Calibri" panose="020F0502020204030204" pitchFamily="34" charset="0"/>
                        </a:rPr>
                        <a:t>jaw</a:t>
                      </a:r>
                      <a:r>
                        <a:rPr lang="es-ES_tradnl" sz="2400" b="0" i="0" u="none" strike="noStrike" dirty="0">
                          <a:solidFill>
                            <a:srgbClr val="000000"/>
                          </a:solidFill>
                          <a:effectLst/>
                          <a:latin typeface="Calibri" panose="020F0502020204030204" pitchFamily="34" charset="0"/>
                        </a:rPr>
                        <a:t> (1)</a:t>
                      </a:r>
                    </a:p>
                  </a:txBody>
                  <a:tcPr marL="0" marR="0" marT="0" marB="0" anchor="b"/>
                </a:tc>
              </a:tr>
              <a:tr h="230127">
                <a:tc>
                  <a:txBody>
                    <a:bodyPr/>
                    <a:lstStyle/>
                    <a:p>
                      <a:pPr algn="ctr" fontAlgn="b"/>
                      <a:r>
                        <a:rPr lang="es-ES_tradnl" sz="2400" b="0" i="0" u="none" strike="noStrike" dirty="0" smtClean="0">
                          <a:solidFill>
                            <a:srgbClr val="000000"/>
                          </a:solidFill>
                          <a:effectLst/>
                          <a:latin typeface="Calibri" panose="020F0502020204030204" pitchFamily="34" charset="0"/>
                        </a:rPr>
                        <a:t>Min. </a:t>
                      </a:r>
                      <a:r>
                        <a:rPr lang="es-ES_tradnl" sz="2400" b="0" i="0" u="none" strike="noStrike" dirty="0">
                          <a:solidFill>
                            <a:srgbClr val="000000"/>
                          </a:solidFill>
                          <a:effectLst/>
                          <a:latin typeface="Calibri" panose="020F0502020204030204" pitchFamily="34" charset="0"/>
                        </a:rPr>
                        <a:t>mandibular </a:t>
                      </a:r>
                      <a:r>
                        <a:rPr lang="es-ES_tradnl" sz="2400" b="0" i="0" u="none" strike="noStrike" dirty="0" err="1">
                          <a:solidFill>
                            <a:srgbClr val="000000"/>
                          </a:solidFill>
                          <a:effectLst/>
                          <a:latin typeface="Calibri" panose="020F0502020204030204" pitchFamily="34" charset="0"/>
                        </a:rPr>
                        <a:t>range</a:t>
                      </a:r>
                      <a:r>
                        <a:rPr lang="es-ES_tradnl" sz="2400" b="0" i="0" u="none" strike="noStrike" dirty="0">
                          <a:solidFill>
                            <a:srgbClr val="000000"/>
                          </a:solidFill>
                          <a:effectLst/>
                          <a:latin typeface="Calibri" panose="020F0502020204030204" pitchFamily="34" charset="0"/>
                        </a:rPr>
                        <a:t> (4+1)</a:t>
                      </a:r>
                    </a:p>
                  </a:txBody>
                  <a:tcPr marL="0" marR="0" marT="0" marB="0" anchor="b"/>
                </a:tc>
              </a:tr>
              <a:tr h="230127">
                <a:tc>
                  <a:txBody>
                    <a:bodyPr/>
                    <a:lstStyle/>
                    <a:p>
                      <a:pPr algn="ctr" fontAlgn="b"/>
                      <a:r>
                        <a:rPr lang="es-ES_tradnl" sz="2400" b="0" i="0" u="none" strike="noStrike" dirty="0" err="1">
                          <a:solidFill>
                            <a:srgbClr val="000000"/>
                          </a:solidFill>
                          <a:effectLst/>
                          <a:latin typeface="Calibri" panose="020F0502020204030204" pitchFamily="34" charset="0"/>
                        </a:rPr>
                        <a:t>Retracted</a:t>
                      </a:r>
                      <a:r>
                        <a:rPr lang="es-ES_tradnl" sz="2400" b="0" i="0" u="none" strike="noStrike" dirty="0">
                          <a:solidFill>
                            <a:srgbClr val="000000"/>
                          </a:solidFill>
                          <a:effectLst/>
                          <a:latin typeface="Calibri" panose="020F0502020204030204" pitchFamily="34" charset="0"/>
                        </a:rPr>
                        <a:t> </a:t>
                      </a:r>
                      <a:r>
                        <a:rPr lang="es-ES_tradnl" sz="2400" b="0" i="0" u="none" strike="noStrike" dirty="0" err="1">
                          <a:solidFill>
                            <a:srgbClr val="000000"/>
                          </a:solidFill>
                          <a:effectLst/>
                          <a:latin typeface="Calibri" panose="020F0502020204030204" pitchFamily="34" charset="0"/>
                        </a:rPr>
                        <a:t>tongue</a:t>
                      </a:r>
                      <a:r>
                        <a:rPr lang="es-ES_tradnl" sz="2400" b="0" i="0" u="none" strike="noStrike" dirty="0">
                          <a:solidFill>
                            <a:srgbClr val="000000"/>
                          </a:solidFill>
                          <a:effectLst/>
                          <a:latin typeface="Calibri" panose="020F0502020204030204" pitchFamily="34" charset="0"/>
                        </a:rPr>
                        <a:t> </a:t>
                      </a:r>
                      <a:r>
                        <a:rPr lang="es-ES_tradnl" sz="2400" b="0" i="0" u="none" strike="noStrike" dirty="0" err="1">
                          <a:solidFill>
                            <a:srgbClr val="000000"/>
                          </a:solidFill>
                          <a:effectLst/>
                          <a:latin typeface="Calibri" panose="020F0502020204030204" pitchFamily="34" charset="0"/>
                        </a:rPr>
                        <a:t>tip</a:t>
                      </a:r>
                      <a:r>
                        <a:rPr lang="es-ES_tradnl" sz="2400" b="0" i="0" u="none" strike="noStrike" dirty="0">
                          <a:solidFill>
                            <a:srgbClr val="000000"/>
                          </a:solidFill>
                          <a:effectLst/>
                          <a:latin typeface="Calibri" panose="020F0502020204030204" pitchFamily="34" charset="0"/>
                        </a:rPr>
                        <a:t> (1+1)</a:t>
                      </a:r>
                    </a:p>
                  </a:txBody>
                  <a:tcPr marL="0" marR="0" marT="0" marB="0" anchor="b"/>
                </a:tc>
              </a:tr>
              <a:tr h="230127">
                <a:tc>
                  <a:txBody>
                    <a:bodyPr/>
                    <a:lstStyle/>
                    <a:p>
                      <a:pPr algn="ctr" fontAlgn="b"/>
                      <a:r>
                        <a:rPr lang="es-ES_tradnl" sz="2400" b="0" i="0" u="none" strike="noStrike" dirty="0" err="1">
                          <a:solidFill>
                            <a:srgbClr val="000000"/>
                          </a:solidFill>
                          <a:effectLst/>
                          <a:latin typeface="Calibri" panose="020F0502020204030204" pitchFamily="34" charset="0"/>
                        </a:rPr>
                        <a:t>Extensive</a:t>
                      </a:r>
                      <a:r>
                        <a:rPr lang="es-ES_tradnl" sz="2400" b="0" i="0" u="none" strike="noStrike" dirty="0">
                          <a:solidFill>
                            <a:srgbClr val="000000"/>
                          </a:solidFill>
                          <a:effectLst/>
                          <a:latin typeface="Calibri" panose="020F0502020204030204" pitchFamily="34" charset="0"/>
                        </a:rPr>
                        <a:t> lingual </a:t>
                      </a:r>
                      <a:r>
                        <a:rPr lang="es-ES_tradnl" sz="2400" b="0" i="0" u="none" strike="noStrike" dirty="0" err="1">
                          <a:solidFill>
                            <a:srgbClr val="000000"/>
                          </a:solidFill>
                          <a:effectLst/>
                          <a:latin typeface="Calibri" panose="020F0502020204030204" pitchFamily="34" charset="0"/>
                        </a:rPr>
                        <a:t>range</a:t>
                      </a:r>
                      <a:r>
                        <a:rPr lang="es-ES_tradnl" sz="2400" b="0" i="0" u="none" strike="noStrike" dirty="0">
                          <a:solidFill>
                            <a:srgbClr val="000000"/>
                          </a:solidFill>
                          <a:effectLst/>
                          <a:latin typeface="Calibri" panose="020F0502020204030204" pitchFamily="34" charset="0"/>
                        </a:rPr>
                        <a:t> (3)</a:t>
                      </a:r>
                    </a:p>
                  </a:txBody>
                  <a:tcPr marL="0" marR="0" marT="0" marB="0" anchor="b"/>
                </a:tc>
              </a:tr>
              <a:tr h="230127">
                <a:tc>
                  <a:txBody>
                    <a:bodyPr/>
                    <a:lstStyle/>
                    <a:p>
                      <a:pPr algn="ctr" fontAlgn="b"/>
                      <a:r>
                        <a:rPr lang="es-ES_tradnl" sz="2400" b="0" i="0" u="none" strike="noStrike" dirty="0" smtClean="0">
                          <a:solidFill>
                            <a:srgbClr val="000000"/>
                          </a:solidFill>
                          <a:effectLst/>
                          <a:latin typeface="Calibri" panose="020F0502020204030204" pitchFamily="34" charset="0"/>
                        </a:rPr>
                        <a:t>Min. </a:t>
                      </a:r>
                      <a:r>
                        <a:rPr lang="es-ES_tradnl" sz="2400" b="0" i="0" u="none" strike="noStrike" dirty="0">
                          <a:solidFill>
                            <a:srgbClr val="000000"/>
                          </a:solidFill>
                          <a:effectLst/>
                          <a:latin typeface="Calibri" panose="020F0502020204030204" pitchFamily="34" charset="0"/>
                        </a:rPr>
                        <a:t>lingual </a:t>
                      </a:r>
                      <a:r>
                        <a:rPr lang="es-ES_tradnl" sz="2400" b="0" i="0" u="none" strike="noStrike" dirty="0" err="1">
                          <a:solidFill>
                            <a:srgbClr val="000000"/>
                          </a:solidFill>
                          <a:effectLst/>
                          <a:latin typeface="Calibri" panose="020F0502020204030204" pitchFamily="34" charset="0"/>
                        </a:rPr>
                        <a:t>range</a:t>
                      </a:r>
                      <a:r>
                        <a:rPr lang="es-ES_tradnl" sz="2400" b="0" i="0" u="none" strike="noStrike" dirty="0">
                          <a:solidFill>
                            <a:srgbClr val="000000"/>
                          </a:solidFill>
                          <a:effectLst/>
                          <a:latin typeface="Calibri" panose="020F0502020204030204" pitchFamily="34" charset="0"/>
                        </a:rPr>
                        <a:t> (0+1)</a:t>
                      </a:r>
                    </a:p>
                  </a:txBody>
                  <a:tcPr marL="0" marR="0" marT="0" marB="0" anchor="b"/>
                </a:tc>
              </a:tr>
              <a:tr h="230127">
                <a:tc>
                  <a:txBody>
                    <a:bodyPr/>
                    <a:lstStyle/>
                    <a:p>
                      <a:pPr algn="ctr" fontAlgn="b"/>
                      <a:r>
                        <a:rPr lang="es-ES_tradnl" sz="2400" b="0" i="0" u="none" strike="noStrike" dirty="0">
                          <a:solidFill>
                            <a:srgbClr val="000000"/>
                          </a:solidFill>
                          <a:effectLst/>
                          <a:latin typeface="Calibri" panose="020F0502020204030204" pitchFamily="34" charset="0"/>
                        </a:rPr>
                        <a:t>Pharyngeal </a:t>
                      </a:r>
                      <a:r>
                        <a:rPr lang="es-ES_tradnl" sz="2400" b="0" i="0" u="none" strike="noStrike" dirty="0" err="1">
                          <a:solidFill>
                            <a:srgbClr val="000000"/>
                          </a:solidFill>
                          <a:effectLst/>
                          <a:latin typeface="Calibri" panose="020F0502020204030204" pitchFamily="34" charset="0"/>
                        </a:rPr>
                        <a:t>constriction</a:t>
                      </a:r>
                      <a:r>
                        <a:rPr lang="es-ES_tradnl" sz="2400" b="0" i="0" u="none" strike="noStrike" dirty="0">
                          <a:solidFill>
                            <a:srgbClr val="000000"/>
                          </a:solidFill>
                          <a:effectLst/>
                          <a:latin typeface="Calibri" panose="020F0502020204030204" pitchFamily="34" charset="0"/>
                        </a:rPr>
                        <a:t> (3)</a:t>
                      </a:r>
                    </a:p>
                  </a:txBody>
                  <a:tcPr marL="0" marR="0" marT="0" marB="0" anchor="b"/>
                </a:tc>
              </a:tr>
              <a:tr h="230127">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s-ES_tradnl" sz="2400" b="0" i="0" u="none" strike="noStrike" dirty="0" smtClean="0">
                          <a:solidFill>
                            <a:srgbClr val="000000"/>
                          </a:solidFill>
                          <a:effectLst/>
                          <a:latin typeface="Calibri" panose="020F0502020204030204" pitchFamily="34" charset="0"/>
                        </a:rPr>
                        <a:t>Pharyngeal </a:t>
                      </a:r>
                      <a:r>
                        <a:rPr lang="es-ES_tradnl" sz="2400" b="0" i="0" u="none" strike="noStrike" dirty="0" err="1" smtClean="0">
                          <a:solidFill>
                            <a:srgbClr val="000000"/>
                          </a:solidFill>
                          <a:effectLst/>
                          <a:latin typeface="Calibri" panose="020F0502020204030204" pitchFamily="34" charset="0"/>
                        </a:rPr>
                        <a:t>expansion</a:t>
                      </a:r>
                      <a:r>
                        <a:rPr lang="es-ES_tradnl" sz="2400" b="0" i="0" u="none" strike="noStrike" dirty="0" smtClean="0">
                          <a:solidFill>
                            <a:srgbClr val="000000"/>
                          </a:solidFill>
                          <a:effectLst/>
                          <a:latin typeface="Calibri" panose="020F0502020204030204" pitchFamily="34" charset="0"/>
                        </a:rPr>
                        <a:t> (3)</a:t>
                      </a:r>
                    </a:p>
                  </a:txBody>
                  <a:tcPr marL="0" marR="0" marT="0" marB="0" anchor="b"/>
                </a:tc>
              </a:tr>
              <a:tr h="230127">
                <a:tc>
                  <a:txBody>
                    <a:bodyPr/>
                    <a:lstStyle/>
                    <a:p>
                      <a:pPr algn="ctr" fontAlgn="b"/>
                      <a:r>
                        <a:rPr lang="es-ES_tradnl" sz="2400" b="0" i="0" u="none" strike="noStrike" dirty="0" err="1" smtClean="0">
                          <a:solidFill>
                            <a:srgbClr val="000000"/>
                          </a:solidFill>
                          <a:effectLst/>
                          <a:latin typeface="Calibri" panose="020F0502020204030204" pitchFamily="34" charset="0"/>
                        </a:rPr>
                        <a:t>Denasal</a:t>
                      </a:r>
                      <a:r>
                        <a:rPr lang="es-ES_tradnl" sz="2400" b="0" i="0" u="none" strike="noStrike" baseline="0" dirty="0" smtClean="0">
                          <a:solidFill>
                            <a:srgbClr val="000000"/>
                          </a:solidFill>
                          <a:effectLst/>
                          <a:latin typeface="Calibri" panose="020F0502020204030204" pitchFamily="34" charset="0"/>
                        </a:rPr>
                        <a:t> (1+3)</a:t>
                      </a:r>
                      <a:endParaRPr lang="es-ES_tradnl" sz="2400" b="0" i="0" u="none" strike="noStrike" dirty="0">
                        <a:solidFill>
                          <a:srgbClr val="000000"/>
                        </a:solidFill>
                        <a:effectLst/>
                        <a:latin typeface="Calibri" panose="020F0502020204030204" pitchFamily="34" charset="0"/>
                      </a:endParaRPr>
                    </a:p>
                  </a:txBody>
                  <a:tcPr marL="0" marR="0" marT="0" marB="0" anchor="b"/>
                </a:tc>
              </a:tr>
            </a:tbl>
          </a:graphicData>
        </a:graphic>
      </p:graphicFrame>
      <p:sp>
        <p:nvSpPr>
          <p:cNvPr id="5" name="TextBox 4"/>
          <p:cNvSpPr txBox="1"/>
          <p:nvPr/>
        </p:nvSpPr>
        <p:spPr>
          <a:xfrm>
            <a:off x="5125884" y="2111843"/>
            <a:ext cx="2219632" cy="830997"/>
          </a:xfrm>
          <a:prstGeom prst="rect">
            <a:avLst/>
          </a:prstGeom>
          <a:noFill/>
        </p:spPr>
        <p:txBody>
          <a:bodyPr wrap="square" rtlCol="0">
            <a:spAutoFit/>
          </a:bodyPr>
          <a:lstStyle/>
          <a:p>
            <a:pPr algn="ctr"/>
            <a:r>
              <a:rPr lang="es-ES_tradnl" sz="2400" b="1" dirty="0"/>
              <a:t>1</a:t>
            </a:r>
            <a:r>
              <a:rPr lang="es-ES_tradnl" sz="2400" b="1" dirty="0" smtClean="0"/>
              <a:t>-5%</a:t>
            </a:r>
          </a:p>
          <a:p>
            <a:pPr algn="ctr"/>
            <a:r>
              <a:rPr lang="es-ES_tradnl" sz="2400" b="1" dirty="0" smtClean="0"/>
              <a:t>NON NEUTRAL</a:t>
            </a:r>
            <a:endParaRPr lang="es-ES_tradnl" sz="2400" b="1" dirty="0"/>
          </a:p>
        </p:txBody>
      </p:sp>
      <p:pic>
        <p:nvPicPr>
          <p:cNvPr id="8" name="Picture 7"/>
          <p:cNvPicPr>
            <a:picLocks noChangeAspect="1"/>
          </p:cNvPicPr>
          <p:nvPr/>
        </p:nvPicPr>
        <p:blipFill>
          <a:blip r:embed="rId5"/>
          <a:stretch>
            <a:fillRect/>
          </a:stretch>
        </p:blipFill>
        <p:spPr>
          <a:xfrm>
            <a:off x="4635162" y="2892467"/>
            <a:ext cx="3504278" cy="3463883"/>
          </a:xfrm>
          <a:prstGeom prst="rect">
            <a:avLst/>
          </a:prstGeom>
        </p:spPr>
      </p:pic>
      <p:pic>
        <p:nvPicPr>
          <p:cNvPr id="4" name="denasal">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7983" y="6234112"/>
            <a:ext cx="244475" cy="244475"/>
          </a:xfrm>
          <a:prstGeom prst="rect">
            <a:avLst/>
          </a:prstGeom>
        </p:spPr>
      </p:pic>
      <p:sp>
        <p:nvSpPr>
          <p:cNvPr id="6" name="TextBox 5"/>
          <p:cNvSpPr txBox="1"/>
          <p:nvPr/>
        </p:nvSpPr>
        <p:spPr>
          <a:xfrm>
            <a:off x="542458" y="6234112"/>
            <a:ext cx="4249282" cy="369332"/>
          </a:xfrm>
          <a:prstGeom prst="rect">
            <a:avLst/>
          </a:prstGeom>
          <a:noFill/>
        </p:spPr>
        <p:txBody>
          <a:bodyPr wrap="square" rtlCol="0">
            <a:spAutoFit/>
          </a:bodyPr>
          <a:lstStyle/>
          <a:p>
            <a:r>
              <a:rPr lang="es-ES_tradnl" dirty="0" smtClean="0"/>
              <a:t>*(N cases in </a:t>
            </a:r>
            <a:r>
              <a:rPr lang="es-ES_tradnl" dirty="0" err="1" smtClean="0"/>
              <a:t>brackets</a:t>
            </a:r>
            <a:r>
              <a:rPr lang="es-ES_tradnl" dirty="0" smtClean="0"/>
              <a:t>: </a:t>
            </a:r>
            <a:r>
              <a:rPr lang="es-ES_tradnl" dirty="0" err="1" smtClean="0"/>
              <a:t>slight</a:t>
            </a:r>
            <a:r>
              <a:rPr lang="es-ES_tradnl" dirty="0" smtClean="0"/>
              <a:t> + </a:t>
            </a:r>
            <a:r>
              <a:rPr lang="es-ES_tradnl" dirty="0" err="1" smtClean="0"/>
              <a:t>moderate</a:t>
            </a:r>
            <a:r>
              <a:rPr lang="es-ES_tradnl" dirty="0" smtClean="0"/>
              <a:t>)</a:t>
            </a:r>
            <a:endParaRPr lang="es-ES_tradnl" dirty="0"/>
          </a:p>
        </p:txBody>
      </p:sp>
    </p:spTree>
    <p:extLst>
      <p:ext uri="{BB962C8B-B14F-4D97-AF65-F5344CB8AC3E}">
        <p14:creationId xmlns:p14="http://schemas.microsoft.com/office/powerpoint/2010/main" val="34265555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3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7484" y="4925961"/>
            <a:ext cx="8841658" cy="1666568"/>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s-ES_tradnl"/>
          </a:p>
        </p:txBody>
      </p:sp>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setting frequency (3) </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12</a:t>
            </a:fld>
            <a:endParaRPr lang="en-US" dirty="0"/>
          </a:p>
        </p:txBody>
      </p:sp>
      <p:sp>
        <p:nvSpPr>
          <p:cNvPr id="13" name="Content Placeholder 2"/>
          <p:cNvSpPr>
            <a:spLocks noGrp="1"/>
          </p:cNvSpPr>
          <p:nvPr>
            <p:ph idx="1"/>
          </p:nvPr>
        </p:nvSpPr>
        <p:spPr>
          <a:xfrm>
            <a:off x="457200" y="891496"/>
            <a:ext cx="8229600" cy="6011380"/>
          </a:xfrm>
        </p:spPr>
        <p:txBody>
          <a:bodyPr numCol="2">
            <a:noAutofit/>
          </a:bodyPr>
          <a:lstStyle/>
          <a:p>
            <a:pPr marL="0" indent="0">
              <a:buNone/>
            </a:pPr>
            <a:endParaRPr lang="en-US" dirty="0"/>
          </a:p>
          <a:p>
            <a:pPr marL="0" indent="0">
              <a:buNone/>
            </a:pPr>
            <a:endParaRPr lang="en-US" sz="2000" dirty="0" smtClean="0"/>
          </a:p>
          <a:p>
            <a:pPr marL="1314450" lvl="2" indent="-514350"/>
            <a:endParaRPr lang="en-US" sz="2000" dirty="0" smtClean="0"/>
          </a:p>
          <a:p>
            <a:pPr marL="0" indent="0">
              <a:buNone/>
            </a:pPr>
            <a:endParaRPr lang="en-US" dirty="0" smtClean="0"/>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graphicFrame>
        <p:nvGraphicFramePr>
          <p:cNvPr id="6" name="Chart 5"/>
          <p:cNvGraphicFramePr>
            <a:graphicFrameLocks/>
          </p:cNvGraphicFramePr>
          <p:nvPr>
            <p:extLst>
              <p:ext uri="{D42A27DB-BD31-4B8C-83A1-F6EECF244321}">
                <p14:modId xmlns:p14="http://schemas.microsoft.com/office/powerpoint/2010/main" val="4088259982"/>
              </p:ext>
            </p:extLst>
          </p:nvPr>
        </p:nvGraphicFramePr>
        <p:xfrm>
          <a:off x="317090" y="1489587"/>
          <a:ext cx="8509819" cy="4999703"/>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a:off x="65314" y="5205397"/>
            <a:ext cx="1322615" cy="646331"/>
          </a:xfrm>
          <a:prstGeom prst="rect">
            <a:avLst/>
          </a:prstGeom>
          <a:noFill/>
        </p:spPr>
        <p:txBody>
          <a:bodyPr wrap="square" rtlCol="0">
            <a:spAutoFit/>
          </a:bodyPr>
          <a:lstStyle/>
          <a:p>
            <a:pPr algn="ctr"/>
            <a:r>
              <a:rPr lang="es-ES_tradnl" b="1" dirty="0" smtClean="0">
                <a:solidFill>
                  <a:srgbClr val="C00000"/>
                </a:solidFill>
              </a:rPr>
              <a:t>ACCENT FEATURES?</a:t>
            </a:r>
            <a:endParaRPr lang="es-ES_tradnl" b="1" dirty="0">
              <a:solidFill>
                <a:srgbClr val="C00000"/>
              </a:solidFill>
            </a:endParaRPr>
          </a:p>
        </p:txBody>
      </p:sp>
    </p:spTree>
    <p:extLst>
      <p:ext uri="{BB962C8B-B14F-4D97-AF65-F5344CB8AC3E}">
        <p14:creationId xmlns:p14="http://schemas.microsoft.com/office/powerpoint/2010/main" val="2872845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setting frequency (3) </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13</a:t>
            </a:fld>
            <a:endParaRPr lang="en-US" dirty="0"/>
          </a:p>
        </p:txBody>
      </p:sp>
      <p:sp>
        <p:nvSpPr>
          <p:cNvPr id="13" name="Content Placeholder 2"/>
          <p:cNvSpPr>
            <a:spLocks noGrp="1"/>
          </p:cNvSpPr>
          <p:nvPr>
            <p:ph idx="1"/>
          </p:nvPr>
        </p:nvSpPr>
        <p:spPr>
          <a:xfrm>
            <a:off x="457200" y="891496"/>
            <a:ext cx="8229600" cy="6011380"/>
          </a:xfrm>
        </p:spPr>
        <p:txBody>
          <a:bodyPr numCol="1">
            <a:noAutofit/>
          </a:bodyPr>
          <a:lstStyle/>
          <a:p>
            <a:pPr marL="0" indent="0">
              <a:buNone/>
            </a:pPr>
            <a:endParaRPr lang="en-US" dirty="0" smtClean="0"/>
          </a:p>
          <a:p>
            <a:r>
              <a:rPr lang="en-US" dirty="0"/>
              <a:t>e</a:t>
            </a:r>
            <a:r>
              <a:rPr lang="en-US" dirty="0" smtClean="0"/>
              <a:t>xample </a:t>
            </a:r>
            <a:r>
              <a:rPr lang="en-US" i="1" dirty="0" smtClean="0"/>
              <a:t>creakiness</a:t>
            </a:r>
            <a:r>
              <a:rPr lang="en-US" dirty="0" smtClean="0"/>
              <a:t> – degree “3”</a:t>
            </a:r>
            <a:endParaRPr lang="en-US" dirty="0"/>
          </a:p>
          <a:p>
            <a:pPr marL="0" indent="0">
              <a:buNone/>
            </a:pPr>
            <a:endParaRPr lang="en-US" sz="2000" dirty="0" smtClean="0"/>
          </a:p>
          <a:p>
            <a:pPr marL="1314450" lvl="2" indent="-514350"/>
            <a:endParaRPr lang="en-US" sz="2000" dirty="0" smtClean="0"/>
          </a:p>
          <a:p>
            <a:pPr marL="0" indent="0">
              <a:buNone/>
            </a:pPr>
            <a:endParaRPr lang="en-US" dirty="0" smtClean="0"/>
          </a:p>
          <a:p>
            <a:pPr marL="457200" lvl="1" indent="0">
              <a:buNone/>
            </a:pPr>
            <a:endParaRPr lang="en-US" dirty="0" smtClean="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399" y="2215162"/>
            <a:ext cx="6804837" cy="4044958"/>
          </a:xfrm>
          <a:prstGeom prst="rect">
            <a:avLst/>
          </a:prstGeom>
        </p:spPr>
      </p:pic>
      <p:pic>
        <p:nvPicPr>
          <p:cNvPr id="5" name="026_creaky">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675512" y="1545337"/>
            <a:ext cx="244475" cy="244475"/>
          </a:xfrm>
          <a:prstGeom prst="rect">
            <a:avLst/>
          </a:prstGeom>
        </p:spPr>
      </p:pic>
    </p:spTree>
    <p:extLst>
      <p:ext uri="{BB962C8B-B14F-4D97-AF65-F5344CB8AC3E}">
        <p14:creationId xmlns:p14="http://schemas.microsoft.com/office/powerpoint/2010/main" val="34119281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8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correlation tests (1) </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14</a:t>
            </a:fld>
            <a:endParaRPr lang="en-US" dirty="0"/>
          </a:p>
        </p:txBody>
      </p:sp>
      <p:sp>
        <p:nvSpPr>
          <p:cNvPr id="13" name="Content Placeholder 2"/>
          <p:cNvSpPr>
            <a:spLocks noGrp="1"/>
          </p:cNvSpPr>
          <p:nvPr>
            <p:ph idx="1"/>
          </p:nvPr>
        </p:nvSpPr>
        <p:spPr>
          <a:xfrm>
            <a:off x="457199" y="732218"/>
            <a:ext cx="8229600" cy="6011380"/>
          </a:xfrm>
        </p:spPr>
        <p:txBody>
          <a:bodyPr numCol="1">
            <a:noAutofit/>
          </a:bodyPr>
          <a:lstStyle/>
          <a:p>
            <a:pPr marL="0" indent="0">
              <a:buNone/>
            </a:pPr>
            <a:endParaRPr lang="en-US" b="1" dirty="0">
              <a:solidFill>
                <a:srgbClr val="C00000"/>
              </a:solidFill>
            </a:endParaRPr>
          </a:p>
          <a:p>
            <a:r>
              <a:rPr lang="en-US" sz="2800" dirty="0"/>
              <a:t>b</a:t>
            </a:r>
            <a:r>
              <a:rPr lang="en-US" sz="2800" dirty="0" smtClean="0"/>
              <a:t>ased </a:t>
            </a:r>
            <a:r>
              <a:rPr lang="en-US" sz="2800" dirty="0"/>
              <a:t>on the </a:t>
            </a:r>
            <a:r>
              <a:rPr lang="en-US" sz="2800" dirty="0" smtClean="0"/>
              <a:t>mode per setting </a:t>
            </a:r>
            <a:r>
              <a:rPr lang="en-US" sz="2800" dirty="0" smtClean="0">
                <a:sym typeface="Wingdings" panose="05000000000000000000" pitchFamily="2" charset="2"/>
              </a:rPr>
              <a:t> </a:t>
            </a:r>
            <a:r>
              <a:rPr lang="en-US" sz="2800" dirty="0" smtClean="0">
                <a:solidFill>
                  <a:srgbClr val="C00000"/>
                </a:solidFill>
                <a:sym typeface="Wingdings" panose="05000000000000000000" pitchFamily="2" charset="2"/>
              </a:rPr>
              <a:t>agreed version </a:t>
            </a:r>
            <a:r>
              <a:rPr lang="en-US" sz="2800" dirty="0" smtClean="0">
                <a:solidFill>
                  <a:srgbClr val="C00000"/>
                </a:solidFill>
              </a:rPr>
              <a:t> </a:t>
            </a:r>
          </a:p>
          <a:p>
            <a:pPr marL="457200" lvl="1" indent="0">
              <a:buNone/>
            </a:pPr>
            <a:endParaRPr lang="en-US" dirty="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graphicFrame>
        <p:nvGraphicFramePr>
          <p:cNvPr id="5" name="Table 4"/>
          <p:cNvGraphicFramePr>
            <a:graphicFrameLocks noGrp="1"/>
          </p:cNvGraphicFramePr>
          <p:nvPr>
            <p:extLst>
              <p:ext uri="{D42A27DB-BD31-4B8C-83A1-F6EECF244321}">
                <p14:modId xmlns:p14="http://schemas.microsoft.com/office/powerpoint/2010/main" val="904998556"/>
              </p:ext>
            </p:extLst>
          </p:nvPr>
        </p:nvGraphicFramePr>
        <p:xfrm>
          <a:off x="1324486" y="2418738"/>
          <a:ext cx="6495027" cy="2934970"/>
        </p:xfrm>
        <a:graphic>
          <a:graphicData uri="http://schemas.openxmlformats.org/drawingml/2006/table">
            <a:tbl>
              <a:tblPr firstRow="1" firstCol="1" bandRow="1">
                <a:tableStyleId>{5C22544A-7EE6-4342-B048-85BDC9FD1C3A}</a:tableStyleId>
              </a:tblPr>
              <a:tblGrid>
                <a:gridCol w="5147187"/>
                <a:gridCol w="1347840"/>
              </a:tblGrid>
              <a:tr h="530939">
                <a:tc>
                  <a:txBody>
                    <a:bodyPr/>
                    <a:lstStyle/>
                    <a:p>
                      <a:pPr algn="ctr">
                        <a:lnSpc>
                          <a:spcPct val="107000"/>
                        </a:lnSpc>
                        <a:spcAft>
                          <a:spcPts val="0"/>
                        </a:spcAft>
                      </a:pPr>
                      <a:endParaRPr lang="es-ES_tradnl" sz="1800" dirty="0" smtClean="0">
                        <a:effectLst/>
                      </a:endParaRPr>
                    </a:p>
                    <a:p>
                      <a:pPr algn="ctr">
                        <a:lnSpc>
                          <a:spcPct val="107000"/>
                        </a:lnSpc>
                        <a:spcAft>
                          <a:spcPts val="0"/>
                        </a:spcAft>
                      </a:pPr>
                      <a:r>
                        <a:rPr lang="es-ES_tradnl" sz="1800" dirty="0">
                          <a:effectLst/>
                        </a:rPr>
                        <a:t> </a:t>
                      </a:r>
                      <a:r>
                        <a:rPr lang="es-ES_tradnl" sz="1800" dirty="0" smtClean="0">
                          <a:effectLst/>
                        </a:rPr>
                        <a:t>POSITIVE CORRELATIONS</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_tradnl" sz="1800" dirty="0">
                          <a:effectLst/>
                        </a:rPr>
                        <a:t> </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Aft>
                          <a:spcPts val="0"/>
                        </a:spcAft>
                      </a:pPr>
                      <a:endParaRPr lang="en-US" sz="1800" dirty="0" smtClean="0">
                        <a:effectLst/>
                      </a:endParaRPr>
                    </a:p>
                    <a:p>
                      <a:pPr algn="ctr">
                        <a:lnSpc>
                          <a:spcPct val="107000"/>
                        </a:lnSpc>
                        <a:spcAft>
                          <a:spcPts val="0"/>
                        </a:spcAft>
                      </a:pPr>
                      <a:r>
                        <a:rPr lang="en-US" sz="1800" dirty="0" smtClean="0">
                          <a:effectLst/>
                        </a:rPr>
                        <a:t>Contingency </a:t>
                      </a:r>
                      <a:r>
                        <a:rPr lang="en-US" sz="1800" dirty="0">
                          <a:effectLst/>
                        </a:rPr>
                        <a:t>Coefficient</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l">
                        <a:lnSpc>
                          <a:spcPct val="107000"/>
                        </a:lnSpc>
                        <a:spcAft>
                          <a:spcPts val="0"/>
                        </a:spcAft>
                      </a:pPr>
                      <a:r>
                        <a:rPr lang="en-US" sz="1800" dirty="0" smtClean="0">
                          <a:solidFill>
                            <a:schemeClr val="tx1"/>
                          </a:solidFill>
                          <a:effectLst/>
                        </a:rPr>
                        <a:t>              </a:t>
                      </a:r>
                      <a:r>
                        <a:rPr lang="en-US" sz="1800" baseline="0" dirty="0" smtClean="0">
                          <a:solidFill>
                            <a:schemeClr val="tx1"/>
                          </a:solidFill>
                          <a:effectLst/>
                        </a:rPr>
                        <a:t> </a:t>
                      </a:r>
                      <a:r>
                        <a:rPr lang="en-US" sz="1800" dirty="0" smtClean="0">
                          <a:solidFill>
                            <a:schemeClr val="tx1"/>
                          </a:solidFill>
                          <a:effectLst/>
                        </a:rPr>
                        <a:t>RAISED</a:t>
                      </a:r>
                      <a:r>
                        <a:rPr lang="en-US" sz="1800" baseline="0" dirty="0" smtClean="0">
                          <a:solidFill>
                            <a:schemeClr val="tx1"/>
                          </a:solidFill>
                          <a:effectLst/>
                        </a:rPr>
                        <a:t> </a:t>
                      </a:r>
                      <a:r>
                        <a:rPr lang="en-US" sz="1800" dirty="0" smtClean="0">
                          <a:solidFill>
                            <a:schemeClr val="tx1"/>
                          </a:solidFill>
                          <a:effectLst/>
                        </a:rPr>
                        <a:t>LARYNX</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n-US" sz="1800" b="1" kern="1200" dirty="0" smtClean="0">
                          <a:solidFill>
                            <a:schemeClr val="tx1"/>
                          </a:solidFill>
                          <a:effectLst/>
                          <a:latin typeface="+mn-lt"/>
                          <a:ea typeface="+mn-ea"/>
                          <a:cs typeface="+mn-cs"/>
                        </a:rPr>
                        <a:t>TENSE</a:t>
                      </a:r>
                      <a:r>
                        <a:rPr lang="en-US" sz="1800" b="1" kern="1200" baseline="0" dirty="0" smtClean="0">
                          <a:solidFill>
                            <a:schemeClr val="tx1"/>
                          </a:solidFill>
                          <a:effectLst/>
                          <a:latin typeface="+mn-lt"/>
                          <a:ea typeface="+mn-ea"/>
                          <a:cs typeface="+mn-cs"/>
                        </a:rPr>
                        <a:t> </a:t>
                      </a:r>
                      <a:r>
                        <a:rPr lang="en-US"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40000"/>
                        <a:lumOff val="60000"/>
                      </a:schemeClr>
                    </a:solidFill>
                  </a:tcPr>
                </a:tc>
                <a:tc>
                  <a:txBody>
                    <a:bodyPr/>
                    <a:lstStyle/>
                    <a:p>
                      <a:pPr algn="ctr">
                        <a:lnSpc>
                          <a:spcPct val="107000"/>
                        </a:lnSpc>
                        <a:spcAft>
                          <a:spcPts val="0"/>
                        </a:spcAft>
                      </a:pPr>
                      <a:r>
                        <a:rPr lang="en-US" sz="1800" b="0" dirty="0">
                          <a:effectLst/>
                        </a:rPr>
                        <a:t>0.58</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ctr">
                        <a:lnSpc>
                          <a:spcPct val="107000"/>
                        </a:lnSpc>
                        <a:spcAft>
                          <a:spcPts val="0"/>
                        </a:spcAft>
                      </a:pPr>
                      <a:r>
                        <a:rPr lang="es-ES_tradnl" sz="1800" dirty="0" smtClean="0">
                          <a:solidFill>
                            <a:schemeClr val="tx1"/>
                          </a:solidFill>
                          <a:effectLst/>
                        </a:rPr>
                        <a:t>            NASAL</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TENSE</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20000"/>
                        <a:lumOff val="80000"/>
                      </a:schemeClr>
                    </a:solidFill>
                  </a:tcPr>
                </a:tc>
                <a:tc>
                  <a:txBody>
                    <a:bodyPr/>
                    <a:lstStyle/>
                    <a:p>
                      <a:pPr algn="ctr">
                        <a:lnSpc>
                          <a:spcPct val="107000"/>
                        </a:lnSpc>
                        <a:spcAft>
                          <a:spcPts val="0"/>
                        </a:spcAft>
                      </a:pPr>
                      <a:r>
                        <a:rPr lang="es-ES_tradnl" sz="1800" b="0" dirty="0" smtClean="0">
                          <a:effectLst/>
                          <a:latin typeface="Calibri" panose="020F0502020204030204" pitchFamily="34" charset="0"/>
                          <a:ea typeface="Calibri" panose="020F0502020204030204" pitchFamily="34" charset="0"/>
                          <a:cs typeface="Times New Roman" panose="02020603050405020304" pitchFamily="18" charset="0"/>
                        </a:rPr>
                        <a:t>0.58 </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ctr">
                        <a:lnSpc>
                          <a:spcPct val="107000"/>
                        </a:lnSpc>
                        <a:spcAft>
                          <a:spcPts val="0"/>
                        </a:spcAft>
                      </a:pPr>
                      <a:r>
                        <a:rPr lang="es-ES_tradnl" sz="1800" dirty="0" smtClean="0">
                          <a:solidFill>
                            <a:schemeClr val="tx1"/>
                          </a:solidFill>
                          <a:effectLst/>
                        </a:rPr>
                        <a:t>           HARSH</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TENSE</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40000"/>
                        <a:lumOff val="60000"/>
                      </a:schemeClr>
                    </a:solidFill>
                  </a:tcPr>
                </a:tc>
                <a:tc>
                  <a:txBody>
                    <a:bodyPr/>
                    <a:lstStyle/>
                    <a:p>
                      <a:pPr algn="ctr">
                        <a:lnSpc>
                          <a:spcPct val="107000"/>
                        </a:lnSpc>
                        <a:spcAft>
                          <a:spcPts val="0"/>
                        </a:spcAft>
                      </a:pPr>
                      <a:r>
                        <a:rPr lang="es-ES_tradnl" sz="1800" b="0" dirty="0" smtClean="0">
                          <a:effectLst/>
                          <a:latin typeface="Calibri" panose="020F0502020204030204" pitchFamily="34" charset="0"/>
                          <a:ea typeface="Calibri" panose="020F0502020204030204" pitchFamily="34" charset="0"/>
                          <a:cs typeface="Times New Roman" panose="02020603050405020304" pitchFamily="18" charset="0"/>
                        </a:rPr>
                        <a:t>0.57</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ctr">
                        <a:lnSpc>
                          <a:spcPct val="107000"/>
                        </a:lnSpc>
                        <a:spcAft>
                          <a:spcPts val="0"/>
                        </a:spcAft>
                      </a:pPr>
                      <a:r>
                        <a:rPr lang="en-US" sz="1800" dirty="0" smtClean="0">
                          <a:solidFill>
                            <a:schemeClr val="tx1"/>
                          </a:solidFill>
                          <a:effectLst/>
                        </a:rPr>
                        <a:t>       LAX</a:t>
                      </a:r>
                      <a:r>
                        <a:rPr lang="en-US" sz="1800" baseline="0" dirty="0" smtClean="0">
                          <a:solidFill>
                            <a:schemeClr val="tx1"/>
                          </a:solidFill>
                          <a:effectLst/>
                        </a:rPr>
                        <a:t> </a:t>
                      </a:r>
                      <a:r>
                        <a:rPr lang="en-US" sz="1800" dirty="0" smtClean="0">
                          <a:solidFill>
                            <a:schemeClr val="tx1"/>
                          </a:solidFill>
                          <a:effectLst/>
                        </a:rPr>
                        <a:t>LARYNX</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n-US" sz="1800" b="1" kern="1200" dirty="0" smtClean="0">
                          <a:solidFill>
                            <a:schemeClr val="tx1"/>
                          </a:solidFill>
                          <a:effectLst/>
                          <a:latin typeface="+mn-lt"/>
                          <a:ea typeface="+mn-ea"/>
                          <a:cs typeface="+mn-cs"/>
                        </a:rPr>
                        <a:t>LOWERED</a:t>
                      </a:r>
                      <a:r>
                        <a:rPr lang="en-US" sz="1800" b="1" kern="1200" baseline="0" dirty="0" smtClean="0">
                          <a:solidFill>
                            <a:schemeClr val="tx1"/>
                          </a:solidFill>
                          <a:effectLst/>
                          <a:latin typeface="+mn-lt"/>
                          <a:ea typeface="+mn-ea"/>
                          <a:cs typeface="+mn-cs"/>
                        </a:rPr>
                        <a:t> </a:t>
                      </a:r>
                      <a:r>
                        <a:rPr lang="en-US"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20000"/>
                        <a:lumOff val="80000"/>
                      </a:schemeClr>
                    </a:solidFill>
                  </a:tcPr>
                </a:tc>
                <a:tc>
                  <a:txBody>
                    <a:bodyPr/>
                    <a:lstStyle/>
                    <a:p>
                      <a:pPr algn="ctr">
                        <a:lnSpc>
                          <a:spcPct val="107000"/>
                        </a:lnSpc>
                        <a:spcAft>
                          <a:spcPts val="0"/>
                        </a:spcAft>
                      </a:pPr>
                      <a:r>
                        <a:rPr lang="en-US" sz="1800" dirty="0">
                          <a:effectLst/>
                        </a:rPr>
                        <a:t>0.52</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ctr">
                        <a:lnSpc>
                          <a:spcPct val="107000"/>
                        </a:lnSpc>
                        <a:spcAft>
                          <a:spcPts val="0"/>
                        </a:spcAft>
                      </a:pPr>
                      <a:r>
                        <a:rPr lang="en-US" sz="1800" dirty="0" smtClean="0">
                          <a:solidFill>
                            <a:schemeClr val="tx1"/>
                          </a:solidFill>
                          <a:effectLst/>
                        </a:rPr>
                        <a:t>    CREAKY</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LAX</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40000"/>
                        <a:lumOff val="60000"/>
                      </a:schemeClr>
                    </a:solidFill>
                  </a:tcPr>
                </a:tc>
                <a:tc>
                  <a:txBody>
                    <a:bodyPr/>
                    <a:lstStyle/>
                    <a:p>
                      <a:pPr algn="ctr">
                        <a:lnSpc>
                          <a:spcPct val="107000"/>
                        </a:lnSpc>
                        <a:spcAft>
                          <a:spcPts val="0"/>
                        </a:spcAft>
                      </a:pPr>
                      <a:r>
                        <a:rPr lang="es-ES_tradnl" sz="1800" dirty="0">
                          <a:effectLst/>
                        </a:rPr>
                        <a:t>0.45</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nSpc>
                          <a:spcPct val="107000"/>
                        </a:lnSpc>
                        <a:spcAft>
                          <a:spcPts val="0"/>
                        </a:spcAft>
                      </a:pPr>
                      <a:r>
                        <a:rPr lang="es-ES_tradnl" sz="1800" dirty="0" smtClean="0">
                          <a:solidFill>
                            <a:schemeClr val="tx1"/>
                          </a:solidFill>
                          <a:effectLst/>
                        </a:rPr>
                        <a:t> ADVANCED</a:t>
                      </a:r>
                      <a:r>
                        <a:rPr lang="es-ES_tradnl" sz="1800" baseline="0" dirty="0" smtClean="0">
                          <a:solidFill>
                            <a:schemeClr val="tx1"/>
                          </a:solidFill>
                          <a:effectLst/>
                        </a:rPr>
                        <a:t> </a:t>
                      </a:r>
                      <a:r>
                        <a:rPr lang="es-ES_tradnl" sz="1800" dirty="0" smtClean="0">
                          <a:solidFill>
                            <a:schemeClr val="tx1"/>
                          </a:solidFill>
                          <a:effectLst/>
                        </a:rPr>
                        <a:t>TONGUE</a:t>
                      </a:r>
                      <a:r>
                        <a:rPr lang="es-ES_tradnl" sz="1800" baseline="0" dirty="0" smtClean="0">
                          <a:solidFill>
                            <a:schemeClr val="tx1"/>
                          </a:solidFill>
                          <a:effectLst/>
                        </a:rPr>
                        <a:t> </a:t>
                      </a:r>
                      <a:r>
                        <a:rPr lang="es-ES_tradnl" sz="1800" dirty="0" smtClean="0">
                          <a:solidFill>
                            <a:schemeClr val="tx1"/>
                          </a:solidFill>
                          <a:effectLst/>
                        </a:rPr>
                        <a:t>TIP</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FRONTED</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TONGUE</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BODY</a:t>
                      </a:r>
                      <a:endParaRPr lang="es-ES_tradnl" sz="1800" b="1" kern="1200" dirty="0">
                        <a:solidFill>
                          <a:schemeClr val="tx1"/>
                        </a:solidFill>
                        <a:effectLst/>
                        <a:latin typeface="+mn-lt"/>
                        <a:ea typeface="+mn-ea"/>
                        <a:cs typeface="+mn-cs"/>
                      </a:endParaRPr>
                    </a:p>
                  </a:txBody>
                  <a:tcPr marL="68580" marR="68580" marT="0" marB="0">
                    <a:solidFill>
                      <a:schemeClr val="accent1">
                        <a:lumMod val="20000"/>
                        <a:lumOff val="80000"/>
                      </a:schemeClr>
                    </a:solidFill>
                  </a:tcPr>
                </a:tc>
                <a:tc>
                  <a:txBody>
                    <a:bodyPr/>
                    <a:lstStyle/>
                    <a:p>
                      <a:pPr algn="ctr">
                        <a:lnSpc>
                          <a:spcPct val="107000"/>
                        </a:lnSpc>
                        <a:spcAft>
                          <a:spcPts val="0"/>
                        </a:spcAft>
                      </a:pPr>
                      <a:r>
                        <a:rPr lang="es-ES_tradnl" sz="1800">
                          <a:effectLst/>
                        </a:rPr>
                        <a:t>0.41</a:t>
                      </a:r>
                      <a:endParaRPr lang="es-ES_tradnl"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2957">
                <a:tc>
                  <a:txBody>
                    <a:bodyPr/>
                    <a:lstStyle/>
                    <a:p>
                      <a:pPr algn="ctr">
                        <a:lnSpc>
                          <a:spcPct val="107000"/>
                        </a:lnSpc>
                        <a:spcAft>
                          <a:spcPts val="0"/>
                        </a:spcAft>
                      </a:pPr>
                      <a:r>
                        <a:rPr lang="es-ES_tradnl" sz="1800" dirty="0" smtClean="0">
                          <a:solidFill>
                            <a:schemeClr val="tx1"/>
                          </a:solidFill>
                          <a:effectLst/>
                        </a:rPr>
                        <a:t>                CREAKY</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LOWERED</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1">
                        <a:lumMod val="40000"/>
                        <a:lumOff val="60000"/>
                      </a:schemeClr>
                    </a:solidFill>
                  </a:tcPr>
                </a:tc>
                <a:tc>
                  <a:txBody>
                    <a:bodyPr/>
                    <a:lstStyle/>
                    <a:p>
                      <a:pPr algn="ctr">
                        <a:lnSpc>
                          <a:spcPct val="107000"/>
                        </a:lnSpc>
                        <a:spcAft>
                          <a:spcPts val="0"/>
                        </a:spcAft>
                      </a:pPr>
                      <a:r>
                        <a:rPr lang="es-ES_tradnl" sz="1800" dirty="0">
                          <a:effectLst/>
                        </a:rPr>
                        <a:t>0.35</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
        <p:nvSpPr>
          <p:cNvPr id="3" name="Oval 2"/>
          <p:cNvSpPr/>
          <p:nvPr/>
        </p:nvSpPr>
        <p:spPr>
          <a:xfrm>
            <a:off x="3620728" y="3104541"/>
            <a:ext cx="4262283" cy="1201993"/>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s-ES_tradnl"/>
          </a:p>
        </p:txBody>
      </p:sp>
    </p:spTree>
    <p:extLst>
      <p:ext uri="{BB962C8B-B14F-4D97-AF65-F5344CB8AC3E}">
        <p14:creationId xmlns:p14="http://schemas.microsoft.com/office/powerpoint/2010/main" val="387745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correlation tests (2) </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15</a:t>
            </a:fld>
            <a:endParaRPr lang="en-US" dirty="0"/>
          </a:p>
        </p:txBody>
      </p:sp>
      <p:sp>
        <p:nvSpPr>
          <p:cNvPr id="13" name="Content Placeholder 2"/>
          <p:cNvSpPr>
            <a:spLocks noGrp="1"/>
          </p:cNvSpPr>
          <p:nvPr>
            <p:ph idx="1"/>
          </p:nvPr>
        </p:nvSpPr>
        <p:spPr>
          <a:xfrm>
            <a:off x="457200" y="846620"/>
            <a:ext cx="8229600" cy="6011380"/>
          </a:xfrm>
        </p:spPr>
        <p:txBody>
          <a:bodyPr numCol="1">
            <a:noAutofit/>
          </a:bodyPr>
          <a:lstStyle/>
          <a:p>
            <a:pPr marL="0" indent="0">
              <a:buNone/>
            </a:pPr>
            <a:endParaRPr lang="en-US" b="1" dirty="0">
              <a:solidFill>
                <a:srgbClr val="C00000"/>
              </a:solidFill>
            </a:endParaRPr>
          </a:p>
          <a:p>
            <a:pPr marL="457200" lvl="1" indent="0">
              <a:buNone/>
            </a:pPr>
            <a:endParaRPr lang="en-US" dirty="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graphicFrame>
        <p:nvGraphicFramePr>
          <p:cNvPr id="5" name="Table 4"/>
          <p:cNvGraphicFramePr>
            <a:graphicFrameLocks noGrp="1"/>
          </p:cNvGraphicFramePr>
          <p:nvPr>
            <p:extLst>
              <p:ext uri="{D42A27DB-BD31-4B8C-83A1-F6EECF244321}">
                <p14:modId xmlns:p14="http://schemas.microsoft.com/office/powerpoint/2010/main" val="1639291823"/>
              </p:ext>
            </p:extLst>
          </p:nvPr>
        </p:nvGraphicFramePr>
        <p:xfrm>
          <a:off x="1324486" y="2418738"/>
          <a:ext cx="6495027" cy="2641473"/>
        </p:xfrm>
        <a:graphic>
          <a:graphicData uri="http://schemas.openxmlformats.org/drawingml/2006/table">
            <a:tbl>
              <a:tblPr firstRow="1" firstCol="1" bandRow="1">
                <a:tableStyleId>{5C22544A-7EE6-4342-B048-85BDC9FD1C3A}</a:tableStyleId>
              </a:tblPr>
              <a:tblGrid>
                <a:gridCol w="5147187"/>
                <a:gridCol w="1347840"/>
              </a:tblGrid>
              <a:tr h="530939">
                <a:tc>
                  <a:txBody>
                    <a:bodyPr/>
                    <a:lstStyle/>
                    <a:p>
                      <a:pPr algn="ctr">
                        <a:lnSpc>
                          <a:spcPct val="107000"/>
                        </a:lnSpc>
                        <a:spcAft>
                          <a:spcPts val="0"/>
                        </a:spcAft>
                      </a:pPr>
                      <a:endParaRPr lang="es-ES_tradnl" sz="1800" dirty="0" smtClean="0">
                        <a:effectLst/>
                      </a:endParaRPr>
                    </a:p>
                    <a:p>
                      <a:pPr algn="ctr">
                        <a:lnSpc>
                          <a:spcPct val="107000"/>
                        </a:lnSpc>
                        <a:spcAft>
                          <a:spcPts val="0"/>
                        </a:spcAft>
                      </a:pPr>
                      <a:r>
                        <a:rPr lang="es-ES_tradnl" sz="1800" dirty="0">
                          <a:effectLst/>
                        </a:rPr>
                        <a:t> </a:t>
                      </a:r>
                      <a:r>
                        <a:rPr lang="es-ES_tradnl" sz="1800" dirty="0" smtClean="0">
                          <a:effectLst/>
                        </a:rPr>
                        <a:t>NEGATIVE CORRELATIONS</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s-ES_tradnl" sz="1800" dirty="0">
                          <a:effectLst/>
                        </a:rPr>
                        <a:t> </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solidFill>
                  </a:tcPr>
                </a:tc>
                <a:tc>
                  <a:txBody>
                    <a:bodyPr/>
                    <a:lstStyle/>
                    <a:p>
                      <a:pPr algn="ctr">
                        <a:lnSpc>
                          <a:spcPct val="107000"/>
                        </a:lnSpc>
                        <a:spcAft>
                          <a:spcPts val="0"/>
                        </a:spcAft>
                      </a:pPr>
                      <a:endParaRPr lang="en-US" sz="1800" dirty="0" smtClean="0">
                        <a:effectLst/>
                      </a:endParaRPr>
                    </a:p>
                    <a:p>
                      <a:pPr algn="ctr">
                        <a:lnSpc>
                          <a:spcPct val="107000"/>
                        </a:lnSpc>
                        <a:spcAft>
                          <a:spcPts val="0"/>
                        </a:spcAft>
                      </a:pPr>
                      <a:r>
                        <a:rPr lang="en-US" sz="1800" dirty="0" smtClean="0">
                          <a:effectLst/>
                        </a:rPr>
                        <a:t>Contingency </a:t>
                      </a:r>
                      <a:r>
                        <a:rPr lang="en-US" sz="1800" dirty="0">
                          <a:effectLst/>
                        </a:rPr>
                        <a:t>Coefficient</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solidFill>
                  </a:tcPr>
                </a:tc>
              </a:tr>
              <a:tr h="252957">
                <a:tc>
                  <a:txBody>
                    <a:bodyPr/>
                    <a:lstStyle/>
                    <a:p>
                      <a:pPr algn="l">
                        <a:lnSpc>
                          <a:spcPct val="107000"/>
                        </a:lnSpc>
                        <a:spcAft>
                          <a:spcPts val="0"/>
                        </a:spcAft>
                      </a:pPr>
                      <a:r>
                        <a:rPr lang="en-US" sz="1800" dirty="0" smtClean="0">
                          <a:solidFill>
                            <a:schemeClr val="tx1"/>
                          </a:solidFill>
                          <a:effectLst/>
                        </a:rPr>
                        <a:t>              </a:t>
                      </a:r>
                      <a:r>
                        <a:rPr lang="en-US" sz="1800" baseline="0" dirty="0" smtClean="0">
                          <a:solidFill>
                            <a:schemeClr val="tx1"/>
                          </a:solidFill>
                          <a:effectLst/>
                        </a:rPr>
                        <a:t> LAX VOCAL TRACT</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n-US" sz="1800" b="1" kern="1200" dirty="0" smtClean="0">
                          <a:solidFill>
                            <a:schemeClr val="tx1"/>
                          </a:solidFill>
                          <a:effectLst/>
                          <a:latin typeface="+mn-lt"/>
                          <a:ea typeface="+mn-ea"/>
                          <a:cs typeface="+mn-cs"/>
                        </a:rPr>
                        <a:t>TENSE</a:t>
                      </a:r>
                      <a:r>
                        <a:rPr lang="en-US" sz="1800" b="1" kern="1200" baseline="0" dirty="0" smtClean="0">
                          <a:solidFill>
                            <a:schemeClr val="tx1"/>
                          </a:solidFill>
                          <a:effectLst/>
                          <a:latin typeface="+mn-lt"/>
                          <a:ea typeface="+mn-ea"/>
                          <a:cs typeface="+mn-cs"/>
                        </a:rPr>
                        <a:t> VOCAL TRACT</a:t>
                      </a:r>
                      <a:endParaRPr lang="es-ES_tradnl" sz="1800" b="1" kern="1200" dirty="0">
                        <a:solidFill>
                          <a:schemeClr val="tx1"/>
                        </a:solidFill>
                        <a:effectLst/>
                        <a:latin typeface="+mn-lt"/>
                        <a:ea typeface="+mn-ea"/>
                        <a:cs typeface="+mn-cs"/>
                      </a:endParaRPr>
                    </a:p>
                  </a:txBody>
                  <a:tcPr marL="68580" marR="68580" marT="0" marB="0">
                    <a:solidFill>
                      <a:schemeClr val="accent2">
                        <a:lumMod val="40000"/>
                        <a:lumOff val="60000"/>
                      </a:schemeClr>
                    </a:solidFill>
                  </a:tcPr>
                </a:tc>
                <a:tc>
                  <a:txBody>
                    <a:bodyPr/>
                    <a:lstStyle/>
                    <a:p>
                      <a:pPr algn="ctr">
                        <a:lnSpc>
                          <a:spcPct val="107000"/>
                        </a:lnSpc>
                        <a:spcAft>
                          <a:spcPts val="0"/>
                        </a:spcAft>
                      </a:pPr>
                      <a:r>
                        <a:rPr lang="en-US" sz="1800" b="0" dirty="0" smtClean="0">
                          <a:effectLst/>
                        </a:rPr>
                        <a:t>0.61</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60000"/>
                        <a:lumOff val="40000"/>
                      </a:schemeClr>
                    </a:solidFill>
                  </a:tcPr>
                </a:tc>
              </a:tr>
              <a:tr h="252957">
                <a:tc>
                  <a:txBody>
                    <a:bodyPr/>
                    <a:lstStyle/>
                    <a:p>
                      <a:pPr algn="ctr">
                        <a:lnSpc>
                          <a:spcPct val="107000"/>
                        </a:lnSpc>
                        <a:spcAft>
                          <a:spcPts val="0"/>
                        </a:spcAft>
                      </a:pPr>
                      <a:r>
                        <a:rPr lang="es-ES_tradnl" sz="1800" dirty="0" smtClean="0">
                          <a:solidFill>
                            <a:schemeClr val="tx1"/>
                          </a:solidFill>
                          <a:effectLst/>
                        </a:rPr>
                        <a:t>          LAX</a:t>
                      </a:r>
                      <a:r>
                        <a:rPr lang="es-ES_tradnl" sz="1800" baseline="0" dirty="0" smtClean="0">
                          <a:solidFill>
                            <a:schemeClr val="tx1"/>
                          </a:solidFill>
                          <a:effectLst/>
                        </a:rPr>
                        <a:t> LARYNX</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dirty="0" smtClean="0">
                          <a:solidFill>
                            <a:schemeClr val="tx1"/>
                          </a:solidFill>
                          <a:effectLst/>
                          <a:latin typeface="+mn-lt"/>
                          <a:ea typeface="+mn-ea"/>
                          <a:cs typeface="+mn-cs"/>
                        </a:rPr>
                        <a:t>TENSE</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2">
                        <a:lumMod val="20000"/>
                        <a:lumOff val="80000"/>
                      </a:schemeClr>
                    </a:solidFill>
                  </a:tcPr>
                </a:tc>
                <a:tc>
                  <a:txBody>
                    <a:bodyPr/>
                    <a:lstStyle/>
                    <a:p>
                      <a:pPr algn="ctr">
                        <a:lnSpc>
                          <a:spcPct val="107000"/>
                        </a:lnSpc>
                        <a:spcAft>
                          <a:spcPts val="0"/>
                        </a:spcAft>
                      </a:pPr>
                      <a:r>
                        <a:rPr lang="es-ES_tradnl" sz="1800" b="0" dirty="0" smtClean="0">
                          <a:effectLst/>
                          <a:latin typeface="Calibri" panose="020F0502020204030204" pitchFamily="34" charset="0"/>
                          <a:ea typeface="Calibri" panose="020F0502020204030204" pitchFamily="34" charset="0"/>
                          <a:cs typeface="Times New Roman" panose="02020603050405020304" pitchFamily="18" charset="0"/>
                        </a:rPr>
                        <a:t>0.57 </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20000"/>
                        <a:lumOff val="80000"/>
                      </a:schemeClr>
                    </a:solidFill>
                  </a:tcPr>
                </a:tc>
              </a:tr>
              <a:tr h="252957">
                <a:tc>
                  <a:txBody>
                    <a:bodyPr/>
                    <a:lstStyle/>
                    <a:p>
                      <a:pPr algn="ctr">
                        <a:lnSpc>
                          <a:spcPct val="107000"/>
                        </a:lnSpc>
                        <a:spcAft>
                          <a:spcPts val="0"/>
                        </a:spcAft>
                      </a:pPr>
                      <a:r>
                        <a:rPr lang="es-ES_tradnl" sz="1800" dirty="0" smtClean="0">
                          <a:solidFill>
                            <a:schemeClr val="tx1"/>
                          </a:solidFill>
                          <a:effectLst/>
                        </a:rPr>
                        <a:t> LOWERED</a:t>
                      </a:r>
                      <a:r>
                        <a:rPr lang="es-ES_tradnl" sz="1800" baseline="0" dirty="0" smtClean="0">
                          <a:solidFill>
                            <a:schemeClr val="tx1"/>
                          </a:solidFill>
                          <a:effectLst/>
                        </a:rPr>
                        <a:t> LARYNX</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baseline="0" dirty="0" smtClean="0">
                          <a:solidFill>
                            <a:schemeClr val="tx1"/>
                          </a:solidFill>
                          <a:effectLst/>
                          <a:latin typeface="+mn-lt"/>
                          <a:ea typeface="+mn-ea"/>
                          <a:cs typeface="+mn-cs"/>
                        </a:rPr>
                        <a:t>RAISED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2">
                        <a:lumMod val="40000"/>
                        <a:lumOff val="60000"/>
                      </a:schemeClr>
                    </a:solidFill>
                  </a:tcPr>
                </a:tc>
                <a:tc>
                  <a:txBody>
                    <a:bodyPr/>
                    <a:lstStyle/>
                    <a:p>
                      <a:pPr algn="ctr">
                        <a:lnSpc>
                          <a:spcPct val="107000"/>
                        </a:lnSpc>
                        <a:spcAft>
                          <a:spcPts val="0"/>
                        </a:spcAft>
                      </a:pPr>
                      <a:r>
                        <a:rPr lang="es-ES_tradnl" sz="1800" b="0" dirty="0" smtClean="0">
                          <a:effectLst/>
                          <a:latin typeface="Calibri" panose="020F0502020204030204" pitchFamily="34" charset="0"/>
                          <a:ea typeface="Calibri" panose="020F0502020204030204" pitchFamily="34" charset="0"/>
                          <a:cs typeface="Times New Roman" panose="02020603050405020304" pitchFamily="18" charset="0"/>
                        </a:rPr>
                        <a:t>0.51</a:t>
                      </a:r>
                      <a:endParaRPr lang="es-ES_tradnl"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60000"/>
                        <a:lumOff val="40000"/>
                      </a:schemeClr>
                    </a:solidFill>
                  </a:tcPr>
                </a:tc>
              </a:tr>
              <a:tr h="252957">
                <a:tc>
                  <a:txBody>
                    <a:bodyPr/>
                    <a:lstStyle/>
                    <a:p>
                      <a:pPr algn="ctr">
                        <a:lnSpc>
                          <a:spcPct val="107000"/>
                        </a:lnSpc>
                        <a:spcAft>
                          <a:spcPts val="0"/>
                        </a:spcAft>
                      </a:pPr>
                      <a:r>
                        <a:rPr lang="en-US" sz="1800" dirty="0" smtClean="0">
                          <a:solidFill>
                            <a:schemeClr val="tx1"/>
                          </a:solidFill>
                          <a:effectLst/>
                        </a:rPr>
                        <a:t>            LAX</a:t>
                      </a:r>
                      <a:r>
                        <a:rPr lang="en-US" sz="1800" baseline="0" dirty="0" smtClean="0">
                          <a:solidFill>
                            <a:schemeClr val="tx1"/>
                          </a:solidFill>
                          <a:effectLst/>
                        </a:rPr>
                        <a:t> </a:t>
                      </a:r>
                      <a:r>
                        <a:rPr lang="en-US" sz="1800" dirty="0" smtClean="0">
                          <a:solidFill>
                            <a:schemeClr val="tx1"/>
                          </a:solidFill>
                          <a:effectLst/>
                        </a:rPr>
                        <a:t>LARYNX</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n-US" sz="1800" b="1" kern="1200" baseline="0" dirty="0" smtClean="0">
                          <a:solidFill>
                            <a:schemeClr val="tx1"/>
                          </a:solidFill>
                          <a:effectLst/>
                          <a:latin typeface="+mn-lt"/>
                          <a:ea typeface="+mn-ea"/>
                          <a:cs typeface="+mn-cs"/>
                        </a:rPr>
                        <a:t>RAISED </a:t>
                      </a:r>
                      <a:r>
                        <a:rPr lang="en-US"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2">
                        <a:lumMod val="20000"/>
                        <a:lumOff val="80000"/>
                      </a:schemeClr>
                    </a:solidFill>
                  </a:tcPr>
                </a:tc>
                <a:tc>
                  <a:txBody>
                    <a:bodyPr/>
                    <a:lstStyle/>
                    <a:p>
                      <a:pPr algn="ctr">
                        <a:lnSpc>
                          <a:spcPct val="107000"/>
                        </a:lnSpc>
                        <a:spcAft>
                          <a:spcPts val="0"/>
                        </a:spcAft>
                      </a:pPr>
                      <a:r>
                        <a:rPr lang="en-US" sz="1800" dirty="0" smtClean="0">
                          <a:effectLst/>
                        </a:rPr>
                        <a:t>0.47</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20000"/>
                        <a:lumOff val="80000"/>
                      </a:schemeClr>
                    </a:solidFill>
                  </a:tcPr>
                </a:tc>
              </a:tr>
              <a:tr h="252957">
                <a:tc>
                  <a:txBody>
                    <a:bodyPr/>
                    <a:lstStyle/>
                    <a:p>
                      <a:pPr algn="ctr">
                        <a:lnSpc>
                          <a:spcPct val="107000"/>
                        </a:lnSpc>
                        <a:spcAft>
                          <a:spcPts val="0"/>
                        </a:spcAft>
                      </a:pPr>
                      <a:r>
                        <a:rPr lang="en-US" sz="1800" dirty="0" smtClean="0">
                          <a:solidFill>
                            <a:schemeClr val="tx1"/>
                          </a:solidFill>
                          <a:effectLst/>
                        </a:rPr>
                        <a:t>                    CREAKY</a:t>
                      </a:r>
                      <a:r>
                        <a:rPr lang="es-ES_tradnl" sz="1800" baseline="0" dirty="0" smtClean="0">
                          <a:solidFill>
                            <a:schemeClr val="tx1"/>
                          </a:solidFill>
                          <a:effectLst/>
                          <a:latin typeface="Calibri" panose="020F0502020204030204" pitchFamily="34" charset="0"/>
                          <a:cs typeface="Times New Roman" panose="02020603050405020304" pitchFamily="18" charset="0"/>
                        </a:rPr>
                        <a:t> - </a:t>
                      </a:r>
                      <a:r>
                        <a:rPr lang="es-ES_tradnl" sz="1800" b="1" kern="1200" baseline="0" dirty="0" smtClean="0">
                          <a:solidFill>
                            <a:schemeClr val="tx1"/>
                          </a:solidFill>
                          <a:effectLst/>
                          <a:latin typeface="+mn-lt"/>
                          <a:ea typeface="+mn-ea"/>
                          <a:cs typeface="+mn-cs"/>
                        </a:rPr>
                        <a:t>RAISED </a:t>
                      </a:r>
                      <a:r>
                        <a:rPr lang="es-ES_tradnl" sz="1800" b="1" kern="1200" dirty="0" smtClean="0">
                          <a:solidFill>
                            <a:schemeClr val="tx1"/>
                          </a:solidFill>
                          <a:effectLst/>
                          <a:latin typeface="+mn-lt"/>
                          <a:ea typeface="+mn-ea"/>
                          <a:cs typeface="+mn-cs"/>
                        </a:rPr>
                        <a:t>LARYNX</a:t>
                      </a:r>
                      <a:endParaRPr lang="es-ES_tradnl" sz="1800" b="1" kern="1200" dirty="0">
                        <a:solidFill>
                          <a:schemeClr val="tx1"/>
                        </a:solidFill>
                        <a:effectLst/>
                        <a:latin typeface="+mn-lt"/>
                        <a:ea typeface="+mn-ea"/>
                        <a:cs typeface="+mn-cs"/>
                      </a:endParaRPr>
                    </a:p>
                  </a:txBody>
                  <a:tcPr marL="68580" marR="68580" marT="0" marB="0">
                    <a:solidFill>
                      <a:schemeClr val="accent2">
                        <a:lumMod val="40000"/>
                        <a:lumOff val="60000"/>
                      </a:schemeClr>
                    </a:solidFill>
                  </a:tcPr>
                </a:tc>
                <a:tc>
                  <a:txBody>
                    <a:bodyPr/>
                    <a:lstStyle/>
                    <a:p>
                      <a:pPr algn="ctr">
                        <a:lnSpc>
                          <a:spcPct val="107000"/>
                        </a:lnSpc>
                        <a:spcAft>
                          <a:spcPts val="0"/>
                        </a:spcAft>
                      </a:pPr>
                      <a:r>
                        <a:rPr lang="es-ES_tradnl" sz="1800" dirty="0" smtClean="0">
                          <a:effectLst/>
                        </a:rPr>
                        <a:t>0.44</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60000"/>
                        <a:lumOff val="40000"/>
                      </a:schemeClr>
                    </a:solidFill>
                  </a:tcPr>
                </a:tc>
              </a:tr>
              <a:tr h="252957">
                <a:tc>
                  <a:txBody>
                    <a:bodyPr/>
                    <a:lstStyle/>
                    <a:p>
                      <a:pPr algn="ctr">
                        <a:lnSpc>
                          <a:spcPct val="107000"/>
                        </a:lnSpc>
                        <a:spcAft>
                          <a:spcPts val="0"/>
                        </a:spcAft>
                      </a:pPr>
                      <a:r>
                        <a:rPr lang="es-ES_tradnl" sz="1800" b="1" kern="1200" dirty="0" smtClean="0">
                          <a:solidFill>
                            <a:schemeClr val="tx1"/>
                          </a:solidFill>
                          <a:effectLst/>
                          <a:latin typeface="+mn-lt"/>
                          <a:ea typeface="+mn-ea"/>
                          <a:cs typeface="+mn-cs"/>
                        </a:rPr>
                        <a:t>LOWERED</a:t>
                      </a:r>
                      <a:r>
                        <a:rPr lang="es-ES_tradnl" sz="1800" b="1" kern="1200" baseline="0" dirty="0" smtClean="0">
                          <a:solidFill>
                            <a:schemeClr val="tx1"/>
                          </a:solidFill>
                          <a:effectLst/>
                          <a:latin typeface="+mn-lt"/>
                          <a:ea typeface="+mn-ea"/>
                          <a:cs typeface="+mn-cs"/>
                        </a:rPr>
                        <a:t> </a:t>
                      </a:r>
                      <a:r>
                        <a:rPr lang="es-ES_tradnl" sz="1800" b="1" kern="1200" dirty="0" smtClean="0">
                          <a:solidFill>
                            <a:schemeClr val="tx1"/>
                          </a:solidFill>
                          <a:effectLst/>
                          <a:latin typeface="+mn-lt"/>
                          <a:ea typeface="+mn-ea"/>
                          <a:cs typeface="+mn-cs"/>
                        </a:rPr>
                        <a:t>LARYNX - TENSE</a:t>
                      </a:r>
                      <a:r>
                        <a:rPr lang="es-ES_tradnl" sz="1800" b="1" kern="1200" baseline="0" dirty="0" smtClean="0">
                          <a:solidFill>
                            <a:schemeClr val="tx1"/>
                          </a:solidFill>
                          <a:effectLst/>
                          <a:latin typeface="+mn-lt"/>
                          <a:ea typeface="+mn-ea"/>
                          <a:cs typeface="+mn-cs"/>
                        </a:rPr>
                        <a:t> LARYNX</a:t>
                      </a:r>
                      <a:endParaRPr lang="es-ES_tradnl" sz="1800" b="1" kern="1200" dirty="0">
                        <a:solidFill>
                          <a:schemeClr val="tx1"/>
                        </a:solidFill>
                        <a:effectLst/>
                        <a:latin typeface="+mn-lt"/>
                        <a:ea typeface="+mn-ea"/>
                        <a:cs typeface="+mn-cs"/>
                      </a:endParaRPr>
                    </a:p>
                  </a:txBody>
                  <a:tcPr marL="68580" marR="68580" marT="0" marB="0">
                    <a:solidFill>
                      <a:schemeClr val="accent2">
                        <a:lumMod val="20000"/>
                        <a:lumOff val="80000"/>
                      </a:schemeClr>
                    </a:solidFill>
                  </a:tcPr>
                </a:tc>
                <a:tc>
                  <a:txBody>
                    <a:bodyPr/>
                    <a:lstStyle/>
                    <a:p>
                      <a:pPr algn="ctr">
                        <a:lnSpc>
                          <a:spcPct val="107000"/>
                        </a:lnSpc>
                        <a:spcAft>
                          <a:spcPts val="0"/>
                        </a:spcAft>
                      </a:pPr>
                      <a:r>
                        <a:rPr lang="es-ES_tradnl" sz="1800" dirty="0" smtClean="0">
                          <a:effectLst/>
                        </a:rPr>
                        <a:t>0.46</a:t>
                      </a:r>
                      <a:endParaRPr lang="es-ES_tradnl"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accent2">
                        <a:lumMod val="20000"/>
                        <a:lumOff val="80000"/>
                      </a:schemeClr>
                    </a:solidFill>
                  </a:tcPr>
                </a:tc>
              </a:tr>
            </a:tbl>
          </a:graphicData>
        </a:graphic>
      </p:graphicFrame>
    </p:spTree>
    <p:extLst>
      <p:ext uri="{BB962C8B-B14F-4D97-AF65-F5344CB8AC3E}">
        <p14:creationId xmlns:p14="http://schemas.microsoft.com/office/powerpoint/2010/main" val="29258850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5</a:t>
            </a:r>
            <a:r>
              <a:rPr lang="en-US" b="1" dirty="0" smtClean="0">
                <a:solidFill>
                  <a:srgbClr val="002060"/>
                </a:solidFill>
              </a:rPr>
              <a:t>. Results: </a:t>
            </a:r>
            <a:r>
              <a:rPr lang="en-US" dirty="0" smtClean="0">
                <a:solidFill>
                  <a:srgbClr val="002060"/>
                </a:solidFill>
              </a:rPr>
              <a:t>interrater measures </a:t>
            </a:r>
            <a:endParaRPr lang="en-US"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16</a:t>
            </a:fld>
            <a:endParaRPr lang="en-US" dirty="0"/>
          </a:p>
        </p:txBody>
      </p:sp>
      <p:sp>
        <p:nvSpPr>
          <p:cNvPr id="13" name="Content Placeholder 2"/>
          <p:cNvSpPr>
            <a:spLocks noGrp="1"/>
          </p:cNvSpPr>
          <p:nvPr>
            <p:ph idx="1"/>
          </p:nvPr>
        </p:nvSpPr>
        <p:spPr>
          <a:xfrm>
            <a:off x="435429" y="846620"/>
            <a:ext cx="8229600" cy="6011380"/>
          </a:xfrm>
        </p:spPr>
        <p:txBody>
          <a:bodyPr numCol="1">
            <a:noAutofit/>
          </a:bodyPr>
          <a:lstStyle/>
          <a:p>
            <a:pPr marL="0" indent="0">
              <a:buNone/>
            </a:pPr>
            <a:endParaRPr lang="en-US" b="1" dirty="0">
              <a:solidFill>
                <a:srgbClr val="C00000"/>
              </a:solidFill>
            </a:endParaRPr>
          </a:p>
          <a:p>
            <a:pPr marL="457200" lvl="1" indent="0">
              <a:buNone/>
            </a:pPr>
            <a:endParaRPr lang="en-US" dirty="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lgn="r">
              <a:buNone/>
            </a:pPr>
            <a:endParaRPr 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2063582518"/>
              </p:ext>
            </p:extLst>
          </p:nvPr>
        </p:nvGraphicFramePr>
        <p:xfrm>
          <a:off x="304800" y="1713714"/>
          <a:ext cx="8091491" cy="3237382"/>
        </p:xfrm>
        <a:graphic>
          <a:graphicData uri="http://schemas.openxmlformats.org/drawingml/2006/table">
            <a:tbl>
              <a:tblPr/>
              <a:tblGrid>
                <a:gridCol w="878579"/>
                <a:gridCol w="601076"/>
                <a:gridCol w="601076"/>
                <a:gridCol w="601076"/>
                <a:gridCol w="601076"/>
                <a:gridCol w="601076"/>
                <a:gridCol w="601076"/>
                <a:gridCol w="601076"/>
                <a:gridCol w="601076"/>
                <a:gridCol w="601076"/>
                <a:gridCol w="601076"/>
                <a:gridCol w="601076"/>
                <a:gridCol w="601076"/>
              </a:tblGrid>
              <a:tr h="877302">
                <a:tc>
                  <a:txBody>
                    <a:bodyPr/>
                    <a:lstStyle/>
                    <a:p>
                      <a:pPr algn="l" fontAlgn="b"/>
                      <a:endParaRPr lang="es-ES_tradnl" sz="1400" b="0" i="0" u="none" strike="noStrike" dirty="0">
                        <a:solidFill>
                          <a:srgbClr val="000000"/>
                        </a:solidFill>
                        <a:effectLst/>
                        <a:latin typeface="Calibri" panose="020F0502020204030204" pitchFamily="34" charset="0"/>
                      </a:endParaRPr>
                    </a:p>
                  </a:txBody>
                  <a:tcPr marL="2624" marR="2624" marT="2624"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smtClean="0">
                          <a:solidFill>
                            <a:srgbClr val="000000"/>
                          </a:solidFill>
                          <a:effectLst/>
                          <a:latin typeface="Calibri" panose="020F0502020204030204" pitchFamily="34" charset="0"/>
                        </a:rPr>
                        <a:t> HARSH</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smtClean="0">
                          <a:solidFill>
                            <a:srgbClr val="000000"/>
                          </a:solidFill>
                          <a:effectLst/>
                          <a:latin typeface="Calibri" panose="020F0502020204030204" pitchFamily="34" charset="0"/>
                        </a:rPr>
                        <a:t> RAISED  </a:t>
                      </a:r>
                    </a:p>
                    <a:p>
                      <a:pPr algn="ctr" fontAlgn="b"/>
                      <a:r>
                        <a:rPr lang="es-ES_tradnl" sz="1400" b="0" i="0" u="none" strike="noStrike" dirty="0" smtClean="0">
                          <a:solidFill>
                            <a:srgbClr val="000000"/>
                          </a:solidFill>
                          <a:effectLst/>
                          <a:latin typeface="Calibri" panose="020F0502020204030204" pitchFamily="34" charset="0"/>
                        </a:rPr>
                        <a:t> LARYNX</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smtClean="0">
                          <a:solidFill>
                            <a:srgbClr val="000000"/>
                          </a:solidFill>
                          <a:effectLst/>
                          <a:latin typeface="Calibri" panose="020F0502020204030204" pitchFamily="34" charset="0"/>
                        </a:rPr>
                        <a:t> LOWERED LARYNX</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TENSE LARYNX</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LAX LARYNX</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smtClean="0">
                          <a:solidFill>
                            <a:srgbClr val="000000"/>
                          </a:solidFill>
                          <a:effectLst/>
                          <a:latin typeface="Calibri" panose="020F0502020204030204" pitchFamily="34" charset="0"/>
                        </a:rPr>
                        <a:t> ADVANCED </a:t>
                      </a:r>
                    </a:p>
                    <a:p>
                      <a:pPr algn="ctr" fontAlgn="b"/>
                      <a:r>
                        <a:rPr lang="es-ES_tradnl" sz="1400" b="0" i="0" u="none" strike="noStrike" dirty="0" smtClean="0">
                          <a:solidFill>
                            <a:srgbClr val="000000"/>
                          </a:solidFill>
                          <a:effectLst/>
                          <a:latin typeface="Calibri" panose="020F0502020204030204" pitchFamily="34" charset="0"/>
                        </a:rPr>
                        <a:t>  TONGUE</a:t>
                      </a:r>
                      <a:r>
                        <a:rPr lang="es-ES_tradnl" sz="1400" b="0" i="0" u="none" strike="noStrike" baseline="0" dirty="0" smtClean="0">
                          <a:solidFill>
                            <a:srgbClr val="000000"/>
                          </a:solidFill>
                          <a:effectLst/>
                          <a:latin typeface="Calibri" panose="020F0502020204030204" pitchFamily="34" charset="0"/>
                        </a:rPr>
                        <a:t> </a:t>
                      </a:r>
                      <a:r>
                        <a:rPr lang="es-ES_tradnl" sz="1400" b="0" i="0" u="none" strike="noStrike" dirty="0" smtClean="0">
                          <a:solidFill>
                            <a:srgbClr val="000000"/>
                          </a:solidFill>
                          <a:effectLst/>
                          <a:latin typeface="Calibri" panose="020F0502020204030204" pitchFamily="34" charset="0"/>
                        </a:rPr>
                        <a:t>TIP</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LAX </a:t>
                      </a:r>
                      <a:r>
                        <a:rPr lang="es-ES_tradnl" sz="1400" b="0" i="0" u="none" strike="noStrike" dirty="0" smtClean="0">
                          <a:solidFill>
                            <a:srgbClr val="000000"/>
                          </a:solidFill>
                          <a:effectLst/>
                          <a:latin typeface="Calibri" panose="020F0502020204030204" pitchFamily="34" charset="0"/>
                        </a:rPr>
                        <a:t>VT</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TENSE </a:t>
                      </a:r>
                      <a:r>
                        <a:rPr lang="es-ES_tradnl" sz="1400" b="0" i="0" u="none" strike="noStrike" dirty="0" smtClean="0">
                          <a:solidFill>
                            <a:srgbClr val="000000"/>
                          </a:solidFill>
                          <a:effectLst/>
                          <a:latin typeface="Calibri" panose="020F0502020204030204" pitchFamily="34" charset="0"/>
                        </a:rPr>
                        <a:t>VT</a:t>
                      </a:r>
                      <a:endParaRPr lang="es-ES_tradnl" sz="1400" b="0" i="0" u="none" strike="noStrike" dirty="0">
                        <a:solidFill>
                          <a:srgbClr val="000000"/>
                        </a:solidFill>
                        <a:effectLst/>
                        <a:latin typeface="Calibri" panose="020F0502020204030204" pitchFamily="34" charset="0"/>
                      </a:endParaRP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CREAKY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BREATHY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NASAL</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FRONTED </a:t>
                      </a:r>
                      <a:endParaRPr lang="es-ES_tradnl" sz="1400" b="1" i="0" u="none" strike="noStrike" dirty="0" smtClean="0">
                        <a:solidFill>
                          <a:srgbClr val="000000"/>
                        </a:solidFill>
                        <a:effectLst/>
                        <a:latin typeface="Calibri" panose="020F0502020204030204" pitchFamily="34" charset="0"/>
                      </a:endParaRPr>
                    </a:p>
                    <a:p>
                      <a:pPr algn="ctr" fontAlgn="b"/>
                      <a:r>
                        <a:rPr lang="es-ES_tradnl" sz="1400" b="1" i="0" u="none" strike="noStrike" dirty="0" smtClean="0">
                          <a:solidFill>
                            <a:srgbClr val="000000"/>
                          </a:solidFill>
                          <a:effectLst/>
                          <a:latin typeface="Calibri" panose="020F0502020204030204" pitchFamily="34" charset="0"/>
                        </a:rPr>
                        <a:t>TONGUE </a:t>
                      </a:r>
                      <a:r>
                        <a:rPr lang="es-ES_tradnl" sz="1400" b="1" i="0" u="none" strike="noStrike" dirty="0">
                          <a:solidFill>
                            <a:srgbClr val="000000"/>
                          </a:solidFill>
                          <a:effectLst/>
                          <a:latin typeface="Calibri" panose="020F0502020204030204" pitchFamily="34" charset="0"/>
                        </a:rPr>
                        <a:t>BODY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r>
              <a:tr h="340977">
                <a:tc>
                  <a:txBody>
                    <a:bodyPr/>
                    <a:lstStyle/>
                    <a:p>
                      <a:pPr algn="ctr" fontAlgn="b"/>
                      <a:r>
                        <a:rPr lang="es-ES_tradnl" sz="1400" b="1" i="0" u="none" strike="noStrike" dirty="0" err="1" smtClean="0">
                          <a:solidFill>
                            <a:srgbClr val="000000"/>
                          </a:solidFill>
                          <a:effectLst/>
                          <a:latin typeface="Calibri" panose="020F0502020204030204" pitchFamily="34" charset="0"/>
                        </a:rPr>
                        <a:t>Average</a:t>
                      </a:r>
                      <a:endParaRPr lang="es-ES_tradnl" sz="1400" b="1" i="0" u="none" strike="noStrike" dirty="0" smtClean="0">
                        <a:solidFill>
                          <a:srgbClr val="000000"/>
                        </a:solidFill>
                        <a:effectLst/>
                        <a:latin typeface="Calibri" panose="020F0502020204030204" pitchFamily="34" charset="0"/>
                      </a:endParaRPr>
                    </a:p>
                    <a:p>
                      <a:pPr algn="ctr" fontAlgn="b"/>
                      <a:r>
                        <a:rPr lang="es-ES_tradnl" sz="1400" b="1" i="0" u="none" strike="noStrike" dirty="0" err="1" smtClean="0">
                          <a:solidFill>
                            <a:srgbClr val="000000"/>
                          </a:solidFill>
                          <a:effectLst/>
                          <a:latin typeface="Calibri" panose="020F0502020204030204" pitchFamily="34" charset="0"/>
                        </a:rPr>
                        <a:t>pairwise</a:t>
                      </a:r>
                      <a:r>
                        <a:rPr lang="es-ES_tradnl" sz="1400" b="1" i="0" u="none" strike="noStrike" dirty="0" smtClean="0">
                          <a:solidFill>
                            <a:srgbClr val="000000"/>
                          </a:solidFill>
                          <a:effectLst/>
                          <a:latin typeface="Calibri" panose="020F0502020204030204" pitchFamily="34" charset="0"/>
                        </a:rPr>
                        <a:t> </a:t>
                      </a:r>
                      <a:r>
                        <a:rPr lang="es-ES_tradnl" sz="1400" b="1" i="0" u="none" strike="noStrike" baseline="0" dirty="0" smtClean="0">
                          <a:solidFill>
                            <a:srgbClr val="000000"/>
                          </a:solidFill>
                          <a:effectLst/>
                          <a:latin typeface="Calibri" panose="020F0502020204030204" pitchFamily="34" charset="0"/>
                        </a:rPr>
                        <a:t> </a:t>
                      </a:r>
                      <a:r>
                        <a:rPr lang="es-ES_tradnl" sz="1400" b="1" i="0" u="none" strike="noStrike" dirty="0" err="1" smtClean="0">
                          <a:solidFill>
                            <a:srgbClr val="000000"/>
                          </a:solidFill>
                          <a:effectLst/>
                          <a:latin typeface="Calibri" panose="020F0502020204030204" pitchFamily="34" charset="0"/>
                        </a:rPr>
                        <a:t>agreement</a:t>
                      </a:r>
                      <a:endParaRPr lang="es-ES_tradnl" sz="1400" b="1" i="0" u="none" strike="noStrike" dirty="0">
                        <a:solidFill>
                          <a:srgbClr val="000000"/>
                        </a:solidFill>
                        <a:effectLst/>
                        <a:latin typeface="Calibri" panose="020F0502020204030204" pitchFamily="34" charset="0"/>
                      </a:endParaRP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FFFFFF"/>
                          </a:solidFill>
                          <a:effectLst/>
                          <a:latin typeface="Calibri" panose="020F0502020204030204" pitchFamily="34" charset="0"/>
                        </a:rPr>
                        <a:t>75%</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72C4"/>
                    </a:solidFill>
                  </a:tcPr>
                </a:tc>
                <a:tc>
                  <a:txBody>
                    <a:bodyPr/>
                    <a:lstStyle/>
                    <a:p>
                      <a:pPr algn="ctr" fontAlgn="b"/>
                      <a:r>
                        <a:rPr lang="es-ES_tradnl" sz="1400" b="0" i="0" u="none" strike="noStrike" dirty="0">
                          <a:solidFill>
                            <a:srgbClr val="FFFFFF"/>
                          </a:solidFill>
                          <a:effectLst/>
                          <a:latin typeface="Calibri" panose="020F0502020204030204" pitchFamily="34" charset="0"/>
                        </a:rPr>
                        <a:t>74%</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72C4"/>
                    </a:solidFill>
                  </a:tcPr>
                </a:tc>
                <a:tc>
                  <a:txBody>
                    <a:bodyPr/>
                    <a:lstStyle/>
                    <a:p>
                      <a:pPr algn="ctr" fontAlgn="b"/>
                      <a:r>
                        <a:rPr lang="es-ES_tradnl" sz="1400" b="0" i="0" u="none" strike="noStrike" dirty="0">
                          <a:solidFill>
                            <a:srgbClr val="FFFFFF"/>
                          </a:solidFill>
                          <a:effectLst/>
                          <a:latin typeface="Calibri" panose="020F0502020204030204" pitchFamily="34" charset="0"/>
                        </a:rPr>
                        <a:t>67%</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472C4"/>
                    </a:solidFill>
                  </a:tcPr>
                </a:tc>
                <a:tc>
                  <a:txBody>
                    <a:bodyPr/>
                    <a:lstStyle/>
                    <a:p>
                      <a:pPr algn="ctr" fontAlgn="b"/>
                      <a:r>
                        <a:rPr lang="es-ES_tradnl" sz="1400" b="0" i="0" u="none" strike="noStrike" dirty="0">
                          <a:solidFill>
                            <a:srgbClr val="000000"/>
                          </a:solidFill>
                          <a:effectLst/>
                          <a:latin typeface="Calibri" panose="020F0502020204030204" pitchFamily="34" charset="0"/>
                        </a:rPr>
                        <a:t>67%</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62%</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59%</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59%</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55%</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52%</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52%</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4C6E7"/>
                    </a:solidFill>
                  </a:tcPr>
                </a:tc>
                <a:tc>
                  <a:txBody>
                    <a:bodyPr/>
                    <a:lstStyle/>
                    <a:p>
                      <a:pPr algn="ctr" fontAlgn="b"/>
                      <a:r>
                        <a:rPr lang="es-ES_tradnl" sz="1400" b="0" i="0" u="none" strike="noStrike" dirty="0">
                          <a:solidFill>
                            <a:srgbClr val="000000"/>
                          </a:solidFill>
                          <a:effectLst/>
                          <a:latin typeface="Calibri" panose="020F0502020204030204" pitchFamily="34" charset="0"/>
                        </a:rPr>
                        <a:t>43%</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EBF7"/>
                    </a:solidFill>
                  </a:tcPr>
                </a:tc>
                <a:tc>
                  <a:txBody>
                    <a:bodyPr/>
                    <a:lstStyle/>
                    <a:p>
                      <a:pPr algn="ctr" fontAlgn="b"/>
                      <a:r>
                        <a:rPr lang="es-ES_tradnl" sz="1400" b="0" i="0" u="none" strike="noStrike" dirty="0">
                          <a:solidFill>
                            <a:srgbClr val="000000"/>
                          </a:solidFill>
                          <a:effectLst/>
                          <a:latin typeface="Calibri" panose="020F0502020204030204" pitchFamily="34" charset="0"/>
                        </a:rPr>
                        <a:t>36%</a:t>
                      </a: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DEBF7"/>
                    </a:solidFill>
                  </a:tcPr>
                </a:tc>
              </a:tr>
              <a:tr h="174229">
                <a:tc>
                  <a:txBody>
                    <a:bodyPr/>
                    <a:lstStyle/>
                    <a:p>
                      <a:pPr algn="ctr" fontAlgn="b"/>
                      <a:r>
                        <a:rPr lang="en-US" sz="1400" b="0" i="0" u="none" strike="noStrike" dirty="0" smtClean="0">
                          <a:solidFill>
                            <a:srgbClr val="000000"/>
                          </a:solidFill>
                          <a:effectLst/>
                          <a:latin typeface="Calibri" panose="020F0502020204030204" pitchFamily="34" charset="0"/>
                        </a:rPr>
                        <a:t>Agreement</a:t>
                      </a:r>
                    </a:p>
                    <a:p>
                      <a:pPr algn="ctr" fontAlgn="b"/>
                      <a:r>
                        <a:rPr lang="en-US" sz="1400" b="0" i="0" u="none" strike="noStrike" dirty="0" smtClean="0">
                          <a:solidFill>
                            <a:srgbClr val="000000"/>
                          </a:solidFill>
                          <a:effectLst/>
                          <a:latin typeface="Calibri" panose="020F0502020204030204" pitchFamily="34" charset="0"/>
                        </a:rPr>
                        <a:t>raters </a:t>
                      </a:r>
                      <a:r>
                        <a:rPr lang="en-US" sz="1400" b="0" i="0" u="none" strike="noStrike" dirty="0">
                          <a:solidFill>
                            <a:srgbClr val="000000"/>
                          </a:solidFill>
                          <a:effectLst/>
                          <a:latin typeface="Calibri" panose="020F0502020204030204" pitchFamily="34" charset="0"/>
                        </a:rPr>
                        <a:t>1 &amp; 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74%</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70%</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55%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41%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42%</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36%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43%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74229">
                <a:tc>
                  <a:txBody>
                    <a:bodyPr/>
                    <a:lstStyle/>
                    <a:p>
                      <a:pPr algn="ctr" fontAlgn="b"/>
                      <a:r>
                        <a:rPr lang="en-US" sz="1400" b="0" i="0" u="none" strike="noStrike" dirty="0" smtClean="0">
                          <a:solidFill>
                            <a:srgbClr val="000000"/>
                          </a:solidFill>
                          <a:effectLst/>
                          <a:latin typeface="Calibri" panose="020F0502020204030204" pitchFamily="34" charset="0"/>
                        </a:rPr>
                        <a:t>Agreement</a:t>
                      </a:r>
                    </a:p>
                    <a:p>
                      <a:pPr algn="ctr" fontAlgn="b"/>
                      <a:r>
                        <a:rPr lang="en-US" sz="1400" b="0" i="0" u="none" strike="noStrike" dirty="0" smtClean="0">
                          <a:solidFill>
                            <a:srgbClr val="000000"/>
                          </a:solidFill>
                          <a:effectLst/>
                          <a:latin typeface="Calibri" panose="020F0502020204030204" pitchFamily="34" charset="0"/>
                        </a:rPr>
                        <a:t>raters </a:t>
                      </a:r>
                      <a:r>
                        <a:rPr lang="en-US" sz="1400" b="0" i="0" u="none" strike="noStrike" dirty="0">
                          <a:solidFill>
                            <a:srgbClr val="000000"/>
                          </a:solidFill>
                          <a:effectLst/>
                          <a:latin typeface="Calibri" panose="020F0502020204030204" pitchFamily="34" charset="0"/>
                        </a:rPr>
                        <a:t>1 &amp; 2</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78%</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62%</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55%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49%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49%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43%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a:solidFill>
                            <a:srgbClr val="000000"/>
                          </a:solidFill>
                          <a:effectLst/>
                          <a:latin typeface="Calibri" panose="020F0502020204030204" pitchFamily="34" charset="0"/>
                        </a:rPr>
                        <a:t>33%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74229">
                <a:tc>
                  <a:txBody>
                    <a:bodyPr/>
                    <a:lstStyle/>
                    <a:p>
                      <a:pPr algn="ctr" fontAlgn="b"/>
                      <a:r>
                        <a:rPr lang="en-US" sz="1400" b="0" i="0" u="none" strike="noStrike" dirty="0" smtClean="0">
                          <a:solidFill>
                            <a:srgbClr val="000000"/>
                          </a:solidFill>
                          <a:effectLst/>
                          <a:latin typeface="Calibri" panose="020F0502020204030204" pitchFamily="34" charset="0"/>
                        </a:rPr>
                        <a:t>Agreement</a:t>
                      </a:r>
                    </a:p>
                    <a:p>
                      <a:pPr algn="ctr" fontAlgn="b"/>
                      <a:r>
                        <a:rPr lang="en-US" sz="1400" b="0" i="0" u="none" strike="noStrike" dirty="0" smtClean="0">
                          <a:solidFill>
                            <a:srgbClr val="000000"/>
                          </a:solidFill>
                          <a:effectLst/>
                          <a:latin typeface="Calibri" panose="020F0502020204030204" pitchFamily="34" charset="0"/>
                        </a:rPr>
                        <a:t>raters </a:t>
                      </a:r>
                      <a:r>
                        <a:rPr lang="en-US" sz="1400" b="0" i="0" u="none" strike="noStrike" dirty="0">
                          <a:solidFill>
                            <a:srgbClr val="000000"/>
                          </a:solidFill>
                          <a:effectLst/>
                          <a:latin typeface="Calibri" panose="020F0502020204030204" pitchFamily="34" charset="0"/>
                        </a:rPr>
                        <a:t>2 &amp; 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71%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68%</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58%</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59%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64%</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49%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31%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74229">
                <a:tc>
                  <a:txBody>
                    <a:bodyPr/>
                    <a:lstStyle/>
                    <a:p>
                      <a:pPr algn="ctr" fontAlgn="b"/>
                      <a:r>
                        <a:rPr lang="es-ES_tradnl" sz="1400" b="1" i="0" u="none" strike="noStrike" dirty="0" err="1" smtClean="0">
                          <a:solidFill>
                            <a:srgbClr val="000000"/>
                          </a:solidFill>
                          <a:effectLst/>
                          <a:latin typeface="Calibri" panose="020F0502020204030204" pitchFamily="34" charset="0"/>
                        </a:rPr>
                        <a:t>Fleiss</a:t>
                      </a:r>
                      <a:r>
                        <a:rPr lang="es-ES_tradnl" sz="1400" b="1" i="0" u="none" strike="noStrike" dirty="0">
                          <a:solidFill>
                            <a:srgbClr val="000000"/>
                          </a:solidFill>
                          <a:effectLst/>
                          <a:latin typeface="Calibri" panose="020F0502020204030204" pitchFamily="34" charset="0"/>
                        </a:rPr>
                        <a:t>' kappa </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ES_tradnl" sz="1400" b="0" i="0" u="none" strike="noStrike" dirty="0">
                          <a:solidFill>
                            <a:srgbClr val="000000"/>
                          </a:solidFill>
                          <a:effectLst/>
                          <a:latin typeface="Calibri" panose="020F0502020204030204" pitchFamily="34" charset="0"/>
                        </a:rPr>
                        <a:t>0.43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fontAlgn="b"/>
                      <a:r>
                        <a:rPr lang="es-ES_tradnl" sz="1400" b="0" i="0" u="none" strike="noStrike" dirty="0">
                          <a:solidFill>
                            <a:srgbClr val="000000"/>
                          </a:solidFill>
                          <a:effectLst/>
                          <a:latin typeface="Calibri" panose="020F0502020204030204" pitchFamily="34" charset="0"/>
                        </a:rPr>
                        <a:t>0.46</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fontAlgn="b"/>
                      <a:r>
                        <a:rPr lang="es-ES_tradnl" sz="1400" b="0" i="0" u="none" strike="noStrike">
                          <a:solidFill>
                            <a:srgbClr val="000000"/>
                          </a:solidFill>
                          <a:effectLst/>
                          <a:latin typeface="Calibri" panose="020F0502020204030204" pitchFamily="34" charset="0"/>
                        </a:rPr>
                        <a:t>0.41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tc>
                  <a:txBody>
                    <a:bodyPr/>
                    <a:lstStyle/>
                    <a:p>
                      <a:pPr algn="ctr" fontAlgn="b"/>
                      <a:r>
                        <a:rPr lang="es-ES_tradnl" sz="1400" b="0" i="0" u="none" strike="noStrike" dirty="0">
                          <a:solidFill>
                            <a:srgbClr val="000000"/>
                          </a:solidFill>
                          <a:effectLst/>
                          <a:latin typeface="Calibri" panose="020F0502020204030204" pitchFamily="34" charset="0"/>
                        </a:rPr>
                        <a:t>0.34</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0.31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0.35</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0.29</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0.22</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0.31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a:solidFill>
                            <a:srgbClr val="000000"/>
                          </a:solidFill>
                          <a:effectLst/>
                          <a:latin typeface="Calibri" panose="020F0502020204030204" pitchFamily="34" charset="0"/>
                        </a:rPr>
                        <a:t>0.31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s-ES_tradnl" sz="1400" b="0" i="0" u="none" strike="noStrike" dirty="0">
                          <a:solidFill>
                            <a:srgbClr val="000000"/>
                          </a:solidFill>
                          <a:effectLst/>
                          <a:latin typeface="Calibri" panose="020F0502020204030204" pitchFamily="34" charset="0"/>
                        </a:rPr>
                        <a:t>0.13</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fontAlgn="b"/>
                      <a:r>
                        <a:rPr lang="es-ES_tradnl" sz="1400" b="0" i="0" u="none" strike="noStrike" dirty="0">
                          <a:solidFill>
                            <a:srgbClr val="000000"/>
                          </a:solidFill>
                          <a:effectLst/>
                          <a:latin typeface="Calibri" panose="020F0502020204030204" pitchFamily="34" charset="0"/>
                        </a:rPr>
                        <a:t>0.01</a:t>
                      </a:r>
                    </a:p>
                  </a:txBody>
                  <a:tcPr marL="2624" marR="2624" marT="2624"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r>
            </a:tbl>
          </a:graphicData>
        </a:graphic>
      </p:graphicFrame>
      <p:sp>
        <p:nvSpPr>
          <p:cNvPr id="6" name="Rectangle 5"/>
          <p:cNvSpPr/>
          <p:nvPr/>
        </p:nvSpPr>
        <p:spPr>
          <a:xfrm>
            <a:off x="304800" y="5592953"/>
            <a:ext cx="5410200" cy="984885"/>
          </a:xfrm>
          <a:prstGeom prst="rect">
            <a:avLst/>
          </a:prstGeom>
        </p:spPr>
        <p:txBody>
          <a:bodyPr wrap="square">
            <a:spAutoFit/>
          </a:bodyPr>
          <a:lstStyle/>
          <a:p>
            <a:pPr marL="342900" indent="-342900">
              <a:buFont typeface="Arial" panose="020B0604020202020204" pitchFamily="34" charset="0"/>
              <a:buChar char="•"/>
            </a:pPr>
            <a:r>
              <a:rPr lang="en-US" sz="2000" b="1" dirty="0"/>
              <a:t>more realistic definition of </a:t>
            </a:r>
            <a:r>
              <a:rPr lang="en-US" sz="2000" b="1" dirty="0" smtClean="0"/>
              <a:t>disagreement:</a:t>
            </a:r>
          </a:p>
          <a:p>
            <a:pPr lvl="1"/>
            <a:r>
              <a:rPr lang="en-US" sz="2000" dirty="0" smtClean="0"/>
              <a:t>- </a:t>
            </a:r>
            <a:r>
              <a:rPr lang="en-US" dirty="0" smtClean="0"/>
              <a:t>disagreement </a:t>
            </a:r>
            <a:r>
              <a:rPr lang="en-US" dirty="0"/>
              <a:t>about presence/ absence (0-1)</a:t>
            </a:r>
          </a:p>
          <a:p>
            <a:pPr lvl="1"/>
            <a:r>
              <a:rPr lang="en-US" dirty="0" smtClean="0"/>
              <a:t>- disagreement </a:t>
            </a:r>
            <a:r>
              <a:rPr lang="en-US" dirty="0"/>
              <a:t>beyond 1 scalar </a:t>
            </a:r>
            <a:r>
              <a:rPr lang="en-US" dirty="0" smtClean="0"/>
              <a:t>degree (1-3)</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826313868"/>
              </p:ext>
            </p:extLst>
          </p:nvPr>
        </p:nvGraphicFramePr>
        <p:xfrm>
          <a:off x="5998748" y="5247172"/>
          <a:ext cx="2404304" cy="1218279"/>
        </p:xfrm>
        <a:graphic>
          <a:graphicData uri="http://schemas.openxmlformats.org/drawingml/2006/table">
            <a:tbl>
              <a:tblPr/>
              <a:tblGrid>
                <a:gridCol w="601076"/>
                <a:gridCol w="601076"/>
                <a:gridCol w="601076"/>
                <a:gridCol w="601076"/>
              </a:tblGrid>
              <a:tr h="877302">
                <a:tc>
                  <a:txBody>
                    <a:bodyPr/>
                    <a:lstStyle/>
                    <a:p>
                      <a:pPr algn="ctr" fontAlgn="b"/>
                      <a:r>
                        <a:rPr lang="es-ES_tradnl" sz="1400" b="1" i="0" u="none" strike="noStrike" dirty="0">
                          <a:solidFill>
                            <a:srgbClr val="000000"/>
                          </a:solidFill>
                          <a:effectLst/>
                          <a:latin typeface="Calibri" panose="020F0502020204030204" pitchFamily="34" charset="0"/>
                        </a:rPr>
                        <a:t>CREAKY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BREATHY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NASAL</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r>
                        <a:rPr lang="es-ES_tradnl" sz="1400" b="1" i="0" u="none" strike="noStrike" dirty="0">
                          <a:solidFill>
                            <a:srgbClr val="000000"/>
                          </a:solidFill>
                          <a:effectLst/>
                          <a:latin typeface="Calibri" panose="020F0502020204030204" pitchFamily="34" charset="0"/>
                        </a:rPr>
                        <a:t>FRONTED </a:t>
                      </a:r>
                      <a:endParaRPr lang="es-ES_tradnl" sz="1400" b="1" i="0" u="none" strike="noStrike" dirty="0" smtClean="0">
                        <a:solidFill>
                          <a:srgbClr val="000000"/>
                        </a:solidFill>
                        <a:effectLst/>
                        <a:latin typeface="Calibri" panose="020F0502020204030204" pitchFamily="34" charset="0"/>
                      </a:endParaRPr>
                    </a:p>
                    <a:p>
                      <a:pPr algn="ctr" fontAlgn="b"/>
                      <a:r>
                        <a:rPr lang="es-ES_tradnl" sz="1400" b="1" i="0" u="none" strike="noStrike" dirty="0" smtClean="0">
                          <a:solidFill>
                            <a:srgbClr val="000000"/>
                          </a:solidFill>
                          <a:effectLst/>
                          <a:latin typeface="Calibri" panose="020F0502020204030204" pitchFamily="34" charset="0"/>
                        </a:rPr>
                        <a:t>TONGUE </a:t>
                      </a:r>
                      <a:r>
                        <a:rPr lang="es-ES_tradnl" sz="1400" b="1" i="0" u="none" strike="noStrike" dirty="0">
                          <a:solidFill>
                            <a:srgbClr val="000000"/>
                          </a:solidFill>
                          <a:effectLst/>
                          <a:latin typeface="Calibri" panose="020F0502020204030204" pitchFamily="34" charset="0"/>
                        </a:rPr>
                        <a:t>BODY</a:t>
                      </a:r>
                    </a:p>
                  </a:txBody>
                  <a:tcPr marL="2624" marR="2624" marT="2624" marB="0" vert="vert270" anchor="ctr">
                    <a:lnL>
                      <a:noFill/>
                    </a:lnL>
                    <a:lnR>
                      <a:noFill/>
                    </a:lnR>
                    <a:lnT>
                      <a:noFill/>
                    </a:lnT>
                    <a:lnB w="12700" cap="flat" cmpd="sng" algn="ctr">
                      <a:solidFill>
                        <a:schemeClr val="tx1"/>
                      </a:solidFill>
                      <a:prstDash val="solid"/>
                      <a:round/>
                      <a:headEnd type="none" w="med" len="med"/>
                      <a:tailEnd type="none" w="med" len="med"/>
                    </a:lnB>
                  </a:tcPr>
                </a:tc>
              </a:tr>
              <a:tr h="340977">
                <a:tc>
                  <a:txBody>
                    <a:bodyPr/>
                    <a:lstStyle/>
                    <a:p>
                      <a:pPr algn="ctr" fontAlgn="b"/>
                      <a:r>
                        <a:rPr lang="es-ES_tradnl" sz="1400" b="0" i="0" u="none" strike="noStrike" dirty="0" smtClean="0">
                          <a:solidFill>
                            <a:srgbClr val="000000"/>
                          </a:solidFill>
                          <a:effectLst/>
                          <a:latin typeface="Calibri" panose="020F0502020204030204" pitchFamily="34" charset="0"/>
                        </a:rPr>
                        <a:t>71%</a:t>
                      </a:r>
                      <a:endParaRPr lang="es-ES_tradnl" sz="1400" b="0" i="0" u="none" strike="noStrike" dirty="0">
                        <a:solidFill>
                          <a:srgbClr val="000000"/>
                        </a:solidFill>
                        <a:effectLst/>
                        <a:latin typeface="Calibri" panose="020F0502020204030204" pitchFamily="34" charset="0"/>
                      </a:endParaRP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es-ES_tradnl" sz="1400" b="0" i="0" u="none" strike="noStrike" dirty="0" smtClean="0">
                          <a:solidFill>
                            <a:srgbClr val="000000"/>
                          </a:solidFill>
                          <a:effectLst/>
                          <a:latin typeface="Calibri" panose="020F0502020204030204" pitchFamily="34" charset="0"/>
                        </a:rPr>
                        <a:t>66%</a:t>
                      </a:r>
                      <a:endParaRPr lang="es-ES_tradnl" sz="1400" b="0" i="0" u="none" strike="noStrike" dirty="0">
                        <a:solidFill>
                          <a:srgbClr val="000000"/>
                        </a:solidFill>
                        <a:effectLst/>
                        <a:latin typeface="Calibri" panose="020F0502020204030204" pitchFamily="34" charset="0"/>
                      </a:endParaRP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es-ES_tradnl" sz="1400" b="0" i="0" u="none" strike="noStrike" dirty="0" smtClean="0">
                          <a:solidFill>
                            <a:srgbClr val="000000"/>
                          </a:solidFill>
                          <a:effectLst/>
                          <a:latin typeface="Calibri" panose="020F0502020204030204" pitchFamily="34" charset="0"/>
                        </a:rPr>
                        <a:t>58%</a:t>
                      </a:r>
                      <a:endParaRPr lang="es-ES_tradnl" sz="1400" b="0" i="0" u="none" strike="noStrike" dirty="0">
                        <a:solidFill>
                          <a:srgbClr val="000000"/>
                        </a:solidFill>
                        <a:effectLst/>
                        <a:latin typeface="Calibri" panose="020F0502020204030204" pitchFamily="34" charset="0"/>
                      </a:endParaRP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ctr" fontAlgn="b"/>
                      <a:r>
                        <a:rPr lang="es-ES_tradnl" sz="1400" b="0" i="0" u="none" strike="noStrike" dirty="0" smtClean="0">
                          <a:solidFill>
                            <a:srgbClr val="000000"/>
                          </a:solidFill>
                          <a:effectLst/>
                          <a:latin typeface="Calibri" panose="020F0502020204030204" pitchFamily="34" charset="0"/>
                        </a:rPr>
                        <a:t>40%</a:t>
                      </a:r>
                      <a:endParaRPr lang="es-ES_tradnl" sz="1400" b="0" i="0" u="none" strike="noStrike" dirty="0">
                        <a:solidFill>
                          <a:srgbClr val="000000"/>
                        </a:solidFill>
                        <a:effectLst/>
                        <a:latin typeface="Calibri" panose="020F0502020204030204" pitchFamily="34" charset="0"/>
                      </a:endParaRPr>
                    </a:p>
                  </a:txBody>
                  <a:tcPr marL="2624" marR="2624" marT="262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r>
            </a:tbl>
          </a:graphicData>
        </a:graphic>
      </p:graphicFrame>
      <p:sp>
        <p:nvSpPr>
          <p:cNvPr id="9" name="Right Brace 8"/>
          <p:cNvSpPr/>
          <p:nvPr/>
        </p:nvSpPr>
        <p:spPr>
          <a:xfrm>
            <a:off x="5050971" y="5573488"/>
            <a:ext cx="424543" cy="125140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s-ES_tradnl"/>
          </a:p>
        </p:txBody>
      </p:sp>
      <p:sp>
        <p:nvSpPr>
          <p:cNvPr id="10" name="Rectangle 9"/>
          <p:cNvSpPr/>
          <p:nvPr/>
        </p:nvSpPr>
        <p:spPr>
          <a:xfrm>
            <a:off x="5998748" y="1649186"/>
            <a:ext cx="2617295" cy="3548743"/>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s-ES_tradnl"/>
          </a:p>
        </p:txBody>
      </p:sp>
      <p:sp>
        <p:nvSpPr>
          <p:cNvPr id="3" name="TextBox 2"/>
          <p:cNvSpPr txBox="1"/>
          <p:nvPr/>
        </p:nvSpPr>
        <p:spPr>
          <a:xfrm>
            <a:off x="304800" y="1247553"/>
            <a:ext cx="3544186" cy="400110"/>
          </a:xfrm>
          <a:prstGeom prst="rect">
            <a:avLst/>
          </a:prstGeom>
          <a:noFill/>
        </p:spPr>
        <p:txBody>
          <a:bodyPr wrap="square" rtlCol="0">
            <a:spAutoFit/>
          </a:bodyPr>
          <a:lstStyle/>
          <a:p>
            <a:pPr marL="285750" indent="-285750">
              <a:buFont typeface="Arial" panose="020B0604020202020204" pitchFamily="34" charset="0"/>
              <a:buChar char="•"/>
            </a:pPr>
            <a:r>
              <a:rPr lang="es-ES_tradnl" sz="2000" b="1" dirty="0" err="1"/>
              <a:t>b</a:t>
            </a:r>
            <a:r>
              <a:rPr lang="es-ES_tradnl" sz="2000" b="1" dirty="0" err="1" smtClean="0"/>
              <a:t>ased</a:t>
            </a:r>
            <a:r>
              <a:rPr lang="es-ES_tradnl" sz="2000" b="1" dirty="0" smtClean="0"/>
              <a:t> </a:t>
            </a:r>
            <a:r>
              <a:rPr lang="es-ES_tradnl" sz="2000" b="1" dirty="0" err="1" smtClean="0"/>
              <a:t>on</a:t>
            </a:r>
            <a:r>
              <a:rPr lang="es-ES_tradnl" sz="2000" b="1" dirty="0" smtClean="0"/>
              <a:t> </a:t>
            </a:r>
            <a:r>
              <a:rPr lang="es-ES_tradnl" sz="2000" b="1" dirty="0" err="1" smtClean="0"/>
              <a:t>absolute</a:t>
            </a:r>
            <a:r>
              <a:rPr lang="es-ES_tradnl" sz="2000" b="1" dirty="0" smtClean="0"/>
              <a:t> scores:</a:t>
            </a:r>
            <a:endParaRPr lang="es-ES_tradnl" sz="2000" b="1" dirty="0"/>
          </a:p>
        </p:txBody>
      </p:sp>
    </p:spTree>
    <p:extLst>
      <p:ext uri="{BB962C8B-B14F-4D97-AF65-F5344CB8AC3E}">
        <p14:creationId xmlns:p14="http://schemas.microsoft.com/office/powerpoint/2010/main" val="398978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animBg="1"/>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6</a:t>
            </a:r>
            <a:r>
              <a:rPr lang="en-US" b="1" dirty="0" smtClean="0">
                <a:solidFill>
                  <a:srgbClr val="002060"/>
                </a:solidFill>
              </a:rPr>
              <a:t>. </a:t>
            </a:r>
            <a:r>
              <a:rPr lang="en-US" b="1" dirty="0">
                <a:solidFill>
                  <a:srgbClr val="002060"/>
                </a:solidFill>
              </a:rPr>
              <a:t>Discussion: </a:t>
            </a:r>
            <a:r>
              <a:rPr lang="en-US" b="1" dirty="0" smtClean="0">
                <a:solidFill>
                  <a:srgbClr val="C00000"/>
                </a:solidFill>
              </a:rPr>
              <a:t>setting frequency</a:t>
            </a:r>
            <a:endParaRPr lang="en-GB" dirty="0"/>
          </a:p>
        </p:txBody>
      </p:sp>
      <p:sp>
        <p:nvSpPr>
          <p:cNvPr id="3" name="Content Placeholder 2"/>
          <p:cNvSpPr>
            <a:spLocks noGrp="1"/>
          </p:cNvSpPr>
          <p:nvPr>
            <p:ph idx="1"/>
          </p:nvPr>
        </p:nvSpPr>
        <p:spPr/>
        <p:txBody>
          <a:bodyPr>
            <a:normAutofit fontScale="92500"/>
          </a:bodyPr>
          <a:lstStyle/>
          <a:p>
            <a:r>
              <a:rPr lang="en-GB" dirty="0" smtClean="0"/>
              <a:t>useful for typicality and LR calculation</a:t>
            </a:r>
          </a:p>
          <a:p>
            <a:pPr marL="0" indent="0">
              <a:buNone/>
            </a:pPr>
            <a:r>
              <a:rPr lang="en-GB" dirty="0" smtClean="0"/>
              <a:t>	</a:t>
            </a:r>
            <a:r>
              <a:rPr lang="en-GB" sz="2800" dirty="0" smtClean="0"/>
              <a:t>e.g. absent settings (in this population)</a:t>
            </a:r>
          </a:p>
          <a:p>
            <a:pPr lvl="1"/>
            <a:r>
              <a:rPr lang="en-GB" sz="2400" dirty="0" smtClean="0"/>
              <a:t>phonatory settings: </a:t>
            </a:r>
            <a:r>
              <a:rPr lang="en-GB" sz="2400" i="1" dirty="0" smtClean="0"/>
              <a:t>falsetto, tremor</a:t>
            </a:r>
          </a:p>
          <a:p>
            <a:pPr lvl="1"/>
            <a:r>
              <a:rPr lang="en-GB" sz="2400" dirty="0" err="1"/>
              <a:t>s</a:t>
            </a:r>
            <a:r>
              <a:rPr lang="en-GB" sz="2400" dirty="0" err="1" smtClean="0"/>
              <a:t>upralaryngeal</a:t>
            </a:r>
            <a:r>
              <a:rPr lang="en-GB" sz="2400" dirty="0" smtClean="0"/>
              <a:t> settings: </a:t>
            </a:r>
            <a:r>
              <a:rPr lang="en-GB" sz="2400" i="1" dirty="0" smtClean="0"/>
              <a:t>open jaw, protruded jaw, audible nasal escape</a:t>
            </a:r>
          </a:p>
          <a:p>
            <a:pPr marL="914400" lvl="2" indent="0">
              <a:buNone/>
            </a:pPr>
            <a:r>
              <a:rPr lang="en-GB" sz="2000" dirty="0" smtClean="0">
                <a:sym typeface="Wingdings" panose="05000000000000000000" pitchFamily="2" charset="2"/>
              </a:rPr>
              <a:t> mostly linked to pathological conditions (Beck, 2007)</a:t>
            </a:r>
            <a:endParaRPr lang="en-GB" sz="2000" dirty="0" smtClean="0"/>
          </a:p>
          <a:p>
            <a:pPr marL="0" indent="0">
              <a:buNone/>
            </a:pPr>
            <a:r>
              <a:rPr lang="en-US" dirty="0" smtClean="0">
                <a:solidFill>
                  <a:srgbClr val="000000"/>
                </a:solidFill>
              </a:rPr>
              <a:t>	</a:t>
            </a:r>
            <a:r>
              <a:rPr lang="en-US" sz="2800" dirty="0" smtClean="0">
                <a:solidFill>
                  <a:srgbClr val="000000"/>
                </a:solidFill>
              </a:rPr>
              <a:t>e.g. rare settings</a:t>
            </a:r>
          </a:p>
          <a:p>
            <a:pPr lvl="1"/>
            <a:r>
              <a:rPr lang="en-GB" sz="2400" dirty="0" err="1" smtClean="0"/>
              <a:t>supralaryngeal</a:t>
            </a:r>
            <a:r>
              <a:rPr lang="en-GB" sz="2400" dirty="0" smtClean="0"/>
              <a:t> </a:t>
            </a:r>
            <a:r>
              <a:rPr lang="en-GB" sz="2400" dirty="0"/>
              <a:t>settings: </a:t>
            </a:r>
            <a:r>
              <a:rPr lang="en-GB" sz="2400" i="1" dirty="0" smtClean="0"/>
              <a:t>lip spreading, lip rounding, </a:t>
            </a:r>
            <a:r>
              <a:rPr lang="en-GB" sz="2400" i="1" dirty="0" err="1" smtClean="0"/>
              <a:t>denasal</a:t>
            </a:r>
            <a:endParaRPr lang="en-GB" sz="2400" i="1" dirty="0" smtClean="0"/>
          </a:p>
          <a:p>
            <a:pPr marL="914400" lvl="2" indent="0">
              <a:buNone/>
            </a:pPr>
            <a:r>
              <a:rPr lang="en-GB" sz="2000" dirty="0">
                <a:sym typeface="Wingdings" panose="05000000000000000000" pitchFamily="2" charset="2"/>
              </a:rPr>
              <a:t></a:t>
            </a:r>
            <a:r>
              <a:rPr lang="en-GB" dirty="0" smtClean="0">
                <a:sym typeface="Wingdings" panose="05000000000000000000" pitchFamily="2" charset="2"/>
              </a:rPr>
              <a:t> </a:t>
            </a:r>
            <a:r>
              <a:rPr lang="en-GB" sz="2000" dirty="0">
                <a:sym typeface="Wingdings" panose="05000000000000000000" pitchFamily="2" charset="2"/>
              </a:rPr>
              <a:t>need to consider non-contemporaneous </a:t>
            </a:r>
            <a:r>
              <a:rPr lang="en-GB" sz="2000" dirty="0" smtClean="0">
                <a:sym typeface="Wingdings" panose="05000000000000000000" pitchFamily="2" charset="2"/>
              </a:rPr>
              <a:t>recordings:</a:t>
            </a:r>
          </a:p>
          <a:p>
            <a:pPr marL="914400" lvl="2" indent="0">
              <a:buNone/>
            </a:pPr>
            <a:r>
              <a:rPr lang="en-GB" sz="2000" dirty="0">
                <a:sym typeface="Wingdings" panose="05000000000000000000" pitchFamily="2" charset="2"/>
              </a:rPr>
              <a:t> </a:t>
            </a:r>
            <a:r>
              <a:rPr lang="en-GB" sz="2000" dirty="0" smtClean="0">
                <a:sym typeface="Wingdings" panose="05000000000000000000" pitchFamily="2" charset="2"/>
              </a:rPr>
              <a:t>    within-  speaker differences?</a:t>
            </a:r>
            <a:endParaRPr lang="en-GB" sz="2000" dirty="0"/>
          </a:p>
          <a:p>
            <a:pPr marL="0" indent="0">
              <a:buNone/>
            </a:pPr>
            <a:endParaRPr lang="en-US" dirty="0" smtClean="0">
              <a:solidFill>
                <a:srgbClr val="000000"/>
              </a:solidFill>
            </a:endParaRPr>
          </a:p>
          <a:p>
            <a:endParaRPr lang="en-GB" dirty="0"/>
          </a:p>
        </p:txBody>
      </p:sp>
      <p:sp>
        <p:nvSpPr>
          <p:cNvPr id="4" name="Slide Number Placeholder 3"/>
          <p:cNvSpPr>
            <a:spLocks noGrp="1"/>
          </p:cNvSpPr>
          <p:nvPr>
            <p:ph type="sldNum" sz="quarter" idx="12"/>
          </p:nvPr>
        </p:nvSpPr>
        <p:spPr/>
        <p:txBody>
          <a:bodyPr/>
          <a:lstStyle/>
          <a:p>
            <a:fld id="{3A054A06-87B0-D44C-B58B-8059CC0F3C87}" type="slidenum">
              <a:rPr lang="en-US" smtClean="0"/>
              <a:pPr/>
              <a:t>17</a:t>
            </a:fld>
            <a:endParaRPr lang="en-US"/>
          </a:p>
        </p:txBody>
      </p:sp>
    </p:spTree>
    <p:extLst>
      <p:ext uri="{BB962C8B-B14F-4D97-AF65-F5344CB8AC3E}">
        <p14:creationId xmlns:p14="http://schemas.microsoft.com/office/powerpoint/2010/main" val="38928543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6</a:t>
            </a:r>
            <a:r>
              <a:rPr lang="en-US" b="1" dirty="0" smtClean="0">
                <a:solidFill>
                  <a:srgbClr val="002060"/>
                </a:solidFill>
              </a:rPr>
              <a:t>. </a:t>
            </a:r>
            <a:r>
              <a:rPr lang="en-US" b="1" dirty="0">
                <a:solidFill>
                  <a:srgbClr val="002060"/>
                </a:solidFill>
              </a:rPr>
              <a:t>Discussion: </a:t>
            </a:r>
            <a:r>
              <a:rPr lang="en-US" b="1" dirty="0" smtClean="0">
                <a:solidFill>
                  <a:srgbClr val="C00000"/>
                </a:solidFill>
              </a:rPr>
              <a:t>correlation</a:t>
            </a:r>
            <a:endParaRPr lang="en-GB" dirty="0"/>
          </a:p>
        </p:txBody>
      </p:sp>
      <p:sp>
        <p:nvSpPr>
          <p:cNvPr id="3" name="Content Placeholder 2"/>
          <p:cNvSpPr>
            <a:spLocks noGrp="1"/>
          </p:cNvSpPr>
          <p:nvPr>
            <p:ph idx="1"/>
          </p:nvPr>
        </p:nvSpPr>
        <p:spPr/>
        <p:txBody>
          <a:bodyPr/>
          <a:lstStyle/>
          <a:p>
            <a:r>
              <a:rPr lang="en-GB" dirty="0"/>
              <a:t>r</a:t>
            </a:r>
            <a:r>
              <a:rPr lang="en-GB" dirty="0" smtClean="0"/>
              <a:t>esults according to phonetic theory</a:t>
            </a:r>
          </a:p>
          <a:p>
            <a:pPr marL="857250" lvl="1" indent="-457200"/>
            <a:r>
              <a:rPr lang="en-GB" i="1" dirty="0" smtClean="0"/>
              <a:t>harsh </a:t>
            </a:r>
            <a:r>
              <a:rPr lang="es-ES_tradnl" i="1" dirty="0" smtClean="0"/>
              <a:t>~ tense </a:t>
            </a:r>
            <a:r>
              <a:rPr lang="es-ES_tradnl" i="1" dirty="0" err="1" smtClean="0"/>
              <a:t>larynx</a:t>
            </a:r>
            <a:r>
              <a:rPr lang="en-GB" i="1" dirty="0" smtClean="0"/>
              <a:t>	</a:t>
            </a:r>
          </a:p>
          <a:p>
            <a:pPr marL="857250" lvl="1" indent="-457200"/>
            <a:r>
              <a:rPr lang="en-GB" i="1" dirty="0">
                <a:solidFill>
                  <a:srgbClr val="000000"/>
                </a:solidFill>
              </a:rPr>
              <a:t>c</a:t>
            </a:r>
            <a:r>
              <a:rPr lang="en-GB" i="1" dirty="0" smtClean="0">
                <a:solidFill>
                  <a:srgbClr val="000000"/>
                </a:solidFill>
              </a:rPr>
              <a:t>reaky </a:t>
            </a:r>
            <a:r>
              <a:rPr lang="es-ES_tradnl" i="1" dirty="0" smtClean="0"/>
              <a:t>~ </a:t>
            </a:r>
            <a:r>
              <a:rPr lang="es-ES_tradnl" i="1" dirty="0" err="1" smtClean="0"/>
              <a:t>lax</a:t>
            </a:r>
            <a:r>
              <a:rPr lang="es-ES_tradnl" i="1" dirty="0" smtClean="0"/>
              <a:t> </a:t>
            </a:r>
            <a:r>
              <a:rPr lang="es-ES_tradnl" i="1" dirty="0" err="1" smtClean="0"/>
              <a:t>larynx</a:t>
            </a:r>
            <a:r>
              <a:rPr lang="es-ES_tradnl" i="1" dirty="0" smtClean="0"/>
              <a:t> </a:t>
            </a:r>
            <a:r>
              <a:rPr lang="es-ES_tradnl" dirty="0" smtClean="0"/>
              <a:t>~ </a:t>
            </a:r>
            <a:r>
              <a:rPr lang="es-ES_tradnl" i="1" dirty="0" err="1" smtClean="0"/>
              <a:t>lowered</a:t>
            </a:r>
            <a:r>
              <a:rPr lang="es-ES_tradnl" i="1" dirty="0" smtClean="0"/>
              <a:t> </a:t>
            </a:r>
            <a:r>
              <a:rPr lang="es-ES_tradnl" i="1" dirty="0" err="1" smtClean="0"/>
              <a:t>larynx</a:t>
            </a:r>
            <a:endParaRPr lang="es-ES_tradnl" i="1" dirty="0" smtClean="0"/>
          </a:p>
          <a:p>
            <a:pPr marL="457200" indent="-457200"/>
            <a:r>
              <a:rPr lang="es-ES_tradnl" dirty="0" err="1" smtClean="0"/>
              <a:t>other</a:t>
            </a:r>
            <a:r>
              <a:rPr lang="es-ES_tradnl" dirty="0" smtClean="0"/>
              <a:t> </a:t>
            </a:r>
            <a:r>
              <a:rPr lang="es-ES_tradnl" dirty="0" err="1"/>
              <a:t>deserve</a:t>
            </a:r>
            <a:r>
              <a:rPr lang="es-ES_tradnl" dirty="0"/>
              <a:t> </a:t>
            </a:r>
            <a:r>
              <a:rPr lang="es-ES_tradnl" dirty="0" err="1"/>
              <a:t>further</a:t>
            </a:r>
            <a:r>
              <a:rPr lang="es-ES_tradnl" dirty="0"/>
              <a:t> </a:t>
            </a:r>
            <a:r>
              <a:rPr lang="es-ES_tradnl" dirty="0" err="1" smtClean="0"/>
              <a:t>exploration</a:t>
            </a:r>
            <a:endParaRPr lang="es-ES_tradnl" dirty="0" smtClean="0"/>
          </a:p>
          <a:p>
            <a:pPr marL="857250" lvl="1" indent="-457200"/>
            <a:r>
              <a:rPr lang="es-ES_tradnl" i="1" dirty="0"/>
              <a:t>n</a:t>
            </a:r>
            <a:r>
              <a:rPr lang="es-ES_tradnl" i="1" dirty="0" smtClean="0"/>
              <a:t>asal ~ tense </a:t>
            </a:r>
            <a:r>
              <a:rPr lang="es-ES_tradnl" i="1" dirty="0" err="1" smtClean="0"/>
              <a:t>larynx</a:t>
            </a:r>
            <a:endParaRPr lang="es-ES_tradnl" i="1" dirty="0" smtClean="0"/>
          </a:p>
          <a:p>
            <a:pPr marL="400050" lvl="1" indent="0">
              <a:buNone/>
            </a:pPr>
            <a:endParaRPr lang="es-ES_tradnl" i="1" dirty="0"/>
          </a:p>
          <a:p>
            <a:pPr marL="0" indent="0" algn="ctr">
              <a:buNone/>
            </a:pPr>
            <a:r>
              <a:rPr lang="es-ES_tradnl" sz="2800" dirty="0" smtClean="0"/>
              <a:t>…</a:t>
            </a:r>
            <a:r>
              <a:rPr lang="es-ES_tradnl" sz="2800" dirty="0" err="1" smtClean="0"/>
              <a:t>but</a:t>
            </a:r>
            <a:r>
              <a:rPr lang="es-ES_tradnl" sz="2800" dirty="0" smtClean="0"/>
              <a:t> </a:t>
            </a:r>
            <a:r>
              <a:rPr lang="es-ES_tradnl" sz="2800" dirty="0" err="1" smtClean="0"/>
              <a:t>correlations</a:t>
            </a:r>
            <a:r>
              <a:rPr lang="es-ES_tradnl" sz="2800" dirty="0" smtClean="0"/>
              <a:t> &lt; .60 </a:t>
            </a:r>
            <a:r>
              <a:rPr lang="es-ES_tradnl" sz="2800" dirty="0" err="1" smtClean="0"/>
              <a:t>suggest</a:t>
            </a:r>
            <a:r>
              <a:rPr lang="es-ES_tradnl" sz="2800" dirty="0" smtClean="0"/>
              <a:t> </a:t>
            </a:r>
            <a:r>
              <a:rPr lang="es-ES_tradnl" sz="2800" dirty="0" err="1" smtClean="0"/>
              <a:t>that</a:t>
            </a:r>
            <a:r>
              <a:rPr lang="es-ES_tradnl" sz="2800" dirty="0" smtClean="0"/>
              <a:t> </a:t>
            </a:r>
            <a:r>
              <a:rPr lang="es-ES_tradnl" sz="2800" dirty="0" err="1" smtClean="0"/>
              <a:t>further</a:t>
            </a:r>
            <a:r>
              <a:rPr lang="es-ES_tradnl" sz="2800" dirty="0" smtClean="0"/>
              <a:t> VPA </a:t>
            </a:r>
            <a:r>
              <a:rPr lang="es-ES_tradnl" sz="2800" dirty="0" err="1" smtClean="0"/>
              <a:t>simplifications</a:t>
            </a:r>
            <a:r>
              <a:rPr lang="es-ES_tradnl" sz="2800" dirty="0"/>
              <a:t> </a:t>
            </a:r>
            <a:r>
              <a:rPr lang="es-ES_tradnl" sz="2800" dirty="0" smtClean="0">
                <a:sym typeface="Wingdings" panose="05000000000000000000" pitchFamily="2" charset="2"/>
              </a:rPr>
              <a:t> </a:t>
            </a:r>
            <a:r>
              <a:rPr lang="es-ES_tradnl" sz="2800" dirty="0" err="1" smtClean="0">
                <a:sym typeface="Wingdings" panose="05000000000000000000" pitchFamily="2" charset="2"/>
              </a:rPr>
              <a:t>not</a:t>
            </a:r>
            <a:r>
              <a:rPr lang="es-ES_tradnl" sz="2800" dirty="0" smtClean="0">
                <a:sym typeface="Wingdings" panose="05000000000000000000" pitchFamily="2" charset="2"/>
              </a:rPr>
              <a:t> </a:t>
            </a:r>
            <a:r>
              <a:rPr lang="es-ES_tradnl" sz="2800" dirty="0" err="1" smtClean="0">
                <a:sym typeface="Wingdings" panose="05000000000000000000" pitchFamily="2" charset="2"/>
              </a:rPr>
              <a:t>necessary</a:t>
            </a:r>
            <a:r>
              <a:rPr lang="es-ES_tradnl" sz="2800" dirty="0" smtClean="0">
                <a:sym typeface="Wingdings" panose="05000000000000000000" pitchFamily="2" charset="2"/>
              </a:rPr>
              <a:t>!</a:t>
            </a:r>
            <a:endParaRPr lang="en-US" sz="2800" dirty="0"/>
          </a:p>
          <a:p>
            <a:endParaRPr lang="en-GB" dirty="0"/>
          </a:p>
        </p:txBody>
      </p:sp>
      <p:sp>
        <p:nvSpPr>
          <p:cNvPr id="4" name="Slide Number Placeholder 3"/>
          <p:cNvSpPr>
            <a:spLocks noGrp="1"/>
          </p:cNvSpPr>
          <p:nvPr>
            <p:ph type="sldNum" sz="quarter" idx="12"/>
          </p:nvPr>
        </p:nvSpPr>
        <p:spPr/>
        <p:txBody>
          <a:bodyPr/>
          <a:lstStyle/>
          <a:p>
            <a:fld id="{3A054A06-87B0-D44C-B58B-8059CC0F3C87}" type="slidenum">
              <a:rPr lang="en-US" smtClean="0"/>
              <a:pPr/>
              <a:t>18</a:t>
            </a:fld>
            <a:endParaRPr lang="en-US"/>
          </a:p>
        </p:txBody>
      </p:sp>
    </p:spTree>
    <p:extLst>
      <p:ext uri="{BB962C8B-B14F-4D97-AF65-F5344CB8AC3E}">
        <p14:creationId xmlns:p14="http://schemas.microsoft.com/office/powerpoint/2010/main" val="13952008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6</a:t>
            </a:r>
            <a:r>
              <a:rPr lang="en-US" b="1" dirty="0" smtClean="0">
                <a:solidFill>
                  <a:srgbClr val="002060"/>
                </a:solidFill>
              </a:rPr>
              <a:t>. </a:t>
            </a:r>
            <a:r>
              <a:rPr lang="en-US" b="1" dirty="0">
                <a:solidFill>
                  <a:srgbClr val="002060"/>
                </a:solidFill>
              </a:rPr>
              <a:t>Discussion</a:t>
            </a:r>
            <a:r>
              <a:rPr lang="en-US" b="1" dirty="0" smtClean="0">
                <a:solidFill>
                  <a:srgbClr val="002060"/>
                </a:solidFill>
              </a:rPr>
              <a:t>: </a:t>
            </a:r>
            <a:r>
              <a:rPr lang="en-US" b="1" dirty="0" smtClean="0">
                <a:solidFill>
                  <a:srgbClr val="C00000"/>
                </a:solidFill>
              </a:rPr>
              <a:t>interrater</a:t>
            </a:r>
            <a:endParaRPr lang="en-GB" dirty="0">
              <a:solidFill>
                <a:srgbClr val="C00000"/>
              </a:solidFill>
            </a:endParaRPr>
          </a:p>
        </p:txBody>
      </p:sp>
      <p:sp>
        <p:nvSpPr>
          <p:cNvPr id="3" name="Content Placeholder 2"/>
          <p:cNvSpPr>
            <a:spLocks noGrp="1"/>
          </p:cNvSpPr>
          <p:nvPr>
            <p:ph idx="1"/>
          </p:nvPr>
        </p:nvSpPr>
        <p:spPr>
          <a:xfrm>
            <a:off x="457199" y="1600200"/>
            <a:ext cx="8490857" cy="4525963"/>
          </a:xfrm>
        </p:spPr>
        <p:txBody>
          <a:bodyPr/>
          <a:lstStyle/>
          <a:p>
            <a:r>
              <a:rPr lang="en-GB" dirty="0"/>
              <a:t>o</a:t>
            </a:r>
            <a:r>
              <a:rPr lang="en-GB" dirty="0" smtClean="0"/>
              <a:t>verall % agreement = good</a:t>
            </a:r>
          </a:p>
          <a:p>
            <a:pPr lvl="1"/>
            <a:r>
              <a:rPr lang="en-US" dirty="0">
                <a:solidFill>
                  <a:srgbClr val="000000"/>
                </a:solidFill>
              </a:rPr>
              <a:t>some settings easier to agree upon? more salient?</a:t>
            </a:r>
          </a:p>
          <a:p>
            <a:pPr lvl="1"/>
            <a:r>
              <a:rPr lang="en-US" b="1" i="1" dirty="0" smtClean="0">
                <a:solidFill>
                  <a:schemeClr val="accent6">
                    <a:lumMod val="75000"/>
                  </a:schemeClr>
                </a:solidFill>
              </a:rPr>
              <a:t>harshness</a:t>
            </a:r>
            <a:r>
              <a:rPr lang="en-US" i="1" dirty="0" smtClean="0">
                <a:solidFill>
                  <a:srgbClr val="000000"/>
                </a:solidFill>
              </a:rPr>
              <a:t> </a:t>
            </a:r>
            <a:r>
              <a:rPr lang="en-US" dirty="0">
                <a:solidFill>
                  <a:srgbClr val="000000"/>
                </a:solidFill>
              </a:rPr>
              <a:t>also high % agreement in previous </a:t>
            </a:r>
            <a:r>
              <a:rPr lang="en-US" dirty="0" smtClean="0">
                <a:solidFill>
                  <a:srgbClr val="000000"/>
                </a:solidFill>
              </a:rPr>
              <a:t>studies </a:t>
            </a:r>
            <a:r>
              <a:rPr lang="en-US" sz="2400" dirty="0" smtClean="0">
                <a:solidFill>
                  <a:srgbClr val="000000"/>
                </a:solidFill>
              </a:rPr>
              <a:t>(Beck 2005: </a:t>
            </a:r>
            <a:r>
              <a:rPr lang="en-US" sz="2400" b="1" dirty="0" smtClean="0">
                <a:solidFill>
                  <a:schemeClr val="accent6">
                    <a:lumMod val="75000"/>
                  </a:schemeClr>
                </a:solidFill>
              </a:rPr>
              <a:t>84%</a:t>
            </a:r>
            <a:r>
              <a:rPr lang="en-US" sz="2400" dirty="0" smtClean="0">
                <a:solidFill>
                  <a:srgbClr val="000000"/>
                </a:solidFill>
              </a:rPr>
              <a:t>)</a:t>
            </a:r>
            <a:endParaRPr lang="en-GB" dirty="0" smtClean="0"/>
          </a:p>
          <a:p>
            <a:pPr marL="342900" lvl="2" indent="-342900"/>
            <a:r>
              <a:rPr lang="en-US" sz="3200" dirty="0">
                <a:solidFill>
                  <a:srgbClr val="000000"/>
                </a:solidFill>
              </a:rPr>
              <a:t>l</a:t>
            </a:r>
            <a:r>
              <a:rPr lang="en-US" sz="3200" dirty="0" smtClean="0">
                <a:solidFill>
                  <a:srgbClr val="000000"/>
                </a:solidFill>
              </a:rPr>
              <a:t>ower % agreement may </a:t>
            </a:r>
            <a:r>
              <a:rPr lang="en-US" sz="3200" dirty="0">
                <a:solidFill>
                  <a:srgbClr val="000000"/>
                </a:solidFill>
              </a:rPr>
              <a:t>have </a:t>
            </a:r>
            <a:r>
              <a:rPr lang="en-US" sz="3200" dirty="0" smtClean="0">
                <a:solidFill>
                  <a:srgbClr val="000000"/>
                </a:solidFill>
              </a:rPr>
              <a:t>simple solutions:</a:t>
            </a:r>
          </a:p>
          <a:p>
            <a:pPr marL="800100" lvl="3" indent="-342900"/>
            <a:r>
              <a:rPr lang="en-US" sz="2800" dirty="0">
                <a:solidFill>
                  <a:srgbClr val="000000"/>
                </a:solidFill>
              </a:rPr>
              <a:t>i</a:t>
            </a:r>
            <a:r>
              <a:rPr lang="en-US" sz="2800" dirty="0" smtClean="0">
                <a:solidFill>
                  <a:srgbClr val="000000"/>
                </a:solidFill>
              </a:rPr>
              <a:t>ncrease training </a:t>
            </a:r>
          </a:p>
          <a:p>
            <a:pPr marL="800100" lvl="3" indent="-342900"/>
            <a:r>
              <a:rPr lang="en-US" sz="2800" dirty="0">
                <a:solidFill>
                  <a:srgbClr val="000000"/>
                </a:solidFill>
              </a:rPr>
              <a:t>s</a:t>
            </a:r>
            <a:r>
              <a:rPr lang="en-US" sz="2800" dirty="0" smtClean="0">
                <a:solidFill>
                  <a:srgbClr val="000000"/>
                </a:solidFill>
              </a:rPr>
              <a:t>earch for acoustic correlates</a:t>
            </a:r>
          </a:p>
          <a:p>
            <a:pPr marL="914400" lvl="4" indent="0">
              <a:buNone/>
            </a:pPr>
            <a:r>
              <a:rPr lang="en-US" sz="2400" dirty="0" smtClean="0">
                <a:solidFill>
                  <a:srgbClr val="000000"/>
                </a:solidFill>
              </a:rPr>
              <a:t>e.g. different types of creaky? (Keating et al. 2015)</a:t>
            </a:r>
          </a:p>
          <a:p>
            <a:pPr marL="914400" lvl="4" indent="0">
              <a:buNone/>
            </a:pPr>
            <a:r>
              <a:rPr lang="en-US" sz="2400" dirty="0" smtClean="0">
                <a:solidFill>
                  <a:srgbClr val="000000"/>
                </a:solidFill>
              </a:rPr>
              <a:t>e.g. prosodic correlates of vocal tract tension?</a:t>
            </a:r>
          </a:p>
        </p:txBody>
      </p:sp>
      <p:sp>
        <p:nvSpPr>
          <p:cNvPr id="4" name="Slide Number Placeholder 3"/>
          <p:cNvSpPr>
            <a:spLocks noGrp="1"/>
          </p:cNvSpPr>
          <p:nvPr>
            <p:ph type="sldNum" sz="quarter" idx="12"/>
          </p:nvPr>
        </p:nvSpPr>
        <p:spPr/>
        <p:txBody>
          <a:bodyPr/>
          <a:lstStyle/>
          <a:p>
            <a:fld id="{3A054A06-87B0-D44C-B58B-8059CC0F3C87}" type="slidenum">
              <a:rPr lang="en-US" smtClean="0"/>
              <a:pPr/>
              <a:t>19</a:t>
            </a:fld>
            <a:endParaRPr lang="en-US"/>
          </a:p>
        </p:txBody>
      </p:sp>
    </p:spTree>
    <p:extLst>
      <p:ext uri="{BB962C8B-B14F-4D97-AF65-F5344CB8AC3E}">
        <p14:creationId xmlns:p14="http://schemas.microsoft.com/office/powerpoint/2010/main" val="8468021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1. Introduction</a:t>
            </a:r>
            <a:endParaRPr lang="en-US" b="1" dirty="0">
              <a:solidFill>
                <a:srgbClr val="002060"/>
              </a:solidFill>
            </a:endParaRPr>
          </a:p>
        </p:txBody>
      </p:sp>
      <p:sp>
        <p:nvSpPr>
          <p:cNvPr id="3" name="Content Placeholder 2"/>
          <p:cNvSpPr>
            <a:spLocks noGrp="1"/>
          </p:cNvSpPr>
          <p:nvPr>
            <p:ph idx="1"/>
          </p:nvPr>
        </p:nvSpPr>
        <p:spPr/>
        <p:txBody>
          <a:bodyPr>
            <a:normAutofit fontScale="85000" lnSpcReduction="10000"/>
          </a:bodyPr>
          <a:lstStyle/>
          <a:p>
            <a:r>
              <a:rPr lang="en-US" sz="3800" dirty="0" smtClean="0"/>
              <a:t>survey of practitioners (Gold &amp; French 2011)</a:t>
            </a:r>
          </a:p>
          <a:p>
            <a:pPr lvl="1"/>
            <a:r>
              <a:rPr lang="en-US" sz="3300" b="1" dirty="0">
                <a:solidFill>
                  <a:srgbClr val="C00000"/>
                </a:solidFill>
              </a:rPr>
              <a:t>v</a:t>
            </a:r>
            <a:r>
              <a:rPr lang="en-US" sz="3300" b="1" dirty="0" smtClean="0">
                <a:solidFill>
                  <a:srgbClr val="C00000"/>
                </a:solidFill>
              </a:rPr>
              <a:t>oice </a:t>
            </a:r>
            <a:r>
              <a:rPr lang="en-US" sz="3300" b="1" dirty="0">
                <a:solidFill>
                  <a:srgbClr val="C00000"/>
                </a:solidFill>
              </a:rPr>
              <a:t>q</a:t>
            </a:r>
            <a:r>
              <a:rPr lang="en-US" sz="3300" b="1" dirty="0" smtClean="0">
                <a:solidFill>
                  <a:srgbClr val="C00000"/>
                </a:solidFill>
              </a:rPr>
              <a:t>uality </a:t>
            </a:r>
            <a:r>
              <a:rPr lang="en-US" sz="3300" b="1" dirty="0">
                <a:solidFill>
                  <a:srgbClr val="C00000"/>
                </a:solidFill>
              </a:rPr>
              <a:t>(VQ</a:t>
            </a:r>
            <a:r>
              <a:rPr lang="en-US" sz="3300" b="1" dirty="0" smtClean="0">
                <a:solidFill>
                  <a:srgbClr val="C00000"/>
                </a:solidFill>
              </a:rPr>
              <a:t>): </a:t>
            </a:r>
            <a:r>
              <a:rPr lang="en-US" sz="3300" dirty="0" smtClean="0"/>
              <a:t>one </a:t>
            </a:r>
            <a:r>
              <a:rPr lang="en-US" sz="3300" dirty="0"/>
              <a:t>of </a:t>
            </a:r>
            <a:r>
              <a:rPr lang="en-US" sz="3300" dirty="0" smtClean="0"/>
              <a:t>most </a:t>
            </a:r>
            <a:r>
              <a:rPr lang="en-US" sz="3300" dirty="0"/>
              <a:t>valuable </a:t>
            </a:r>
            <a:r>
              <a:rPr lang="en-US" sz="3300" dirty="0" smtClean="0"/>
              <a:t>features</a:t>
            </a:r>
          </a:p>
          <a:p>
            <a:pPr lvl="1"/>
            <a:endParaRPr lang="en-US" sz="3300" dirty="0"/>
          </a:p>
          <a:p>
            <a:pPr lvl="2"/>
            <a:r>
              <a:rPr lang="en-US" sz="3300" dirty="0" smtClean="0"/>
              <a:t>94</a:t>
            </a:r>
            <a:r>
              <a:rPr lang="en-US" sz="3300" dirty="0"/>
              <a:t>% </a:t>
            </a:r>
            <a:r>
              <a:rPr lang="en-US" sz="3300" dirty="0" smtClean="0"/>
              <a:t>examine VQ</a:t>
            </a:r>
          </a:p>
          <a:p>
            <a:pPr lvl="2"/>
            <a:r>
              <a:rPr lang="en-US" sz="3300" dirty="0" smtClean="0"/>
              <a:t>68</a:t>
            </a:r>
            <a:r>
              <a:rPr lang="en-US" sz="3300" dirty="0"/>
              <a:t>% </a:t>
            </a:r>
            <a:r>
              <a:rPr lang="en-US" sz="3300" dirty="0" smtClean="0"/>
              <a:t>of those do so ‘routinely’</a:t>
            </a:r>
          </a:p>
          <a:p>
            <a:pPr lvl="1"/>
            <a:endParaRPr lang="en-US" sz="3300" dirty="0" smtClean="0"/>
          </a:p>
          <a:p>
            <a:pPr lvl="2"/>
            <a:r>
              <a:rPr lang="en-US" sz="3300" dirty="0" smtClean="0"/>
              <a:t>61</a:t>
            </a:r>
            <a:r>
              <a:rPr lang="en-US" sz="3300" dirty="0"/>
              <a:t>% </a:t>
            </a:r>
            <a:r>
              <a:rPr lang="en-US" sz="3300" dirty="0" smtClean="0"/>
              <a:t>use </a:t>
            </a:r>
            <a:r>
              <a:rPr lang="en-US" sz="3300" dirty="0" err="1" smtClean="0"/>
              <a:t>recognised</a:t>
            </a:r>
            <a:r>
              <a:rPr lang="en-US" sz="3300" dirty="0" smtClean="0"/>
              <a:t> framework (e.g. VPA)</a:t>
            </a:r>
          </a:p>
          <a:p>
            <a:pPr lvl="2"/>
            <a:r>
              <a:rPr lang="en-US" sz="3300" dirty="0" smtClean="0"/>
              <a:t>21</a:t>
            </a:r>
            <a:r>
              <a:rPr lang="en-US" sz="3300" dirty="0"/>
              <a:t>% </a:t>
            </a:r>
            <a:r>
              <a:rPr lang="en-US" sz="3300" dirty="0" smtClean="0"/>
              <a:t>perform </a:t>
            </a:r>
            <a:r>
              <a:rPr lang="en-US" sz="3300" dirty="0"/>
              <a:t>“auditory analysis </a:t>
            </a:r>
            <a:r>
              <a:rPr lang="en-US" sz="3300" dirty="0" smtClean="0"/>
              <a:t>and provide </a:t>
            </a:r>
            <a:r>
              <a:rPr lang="en-US" sz="3300" dirty="0"/>
              <a:t>some form of a verbal description</a:t>
            </a:r>
            <a:r>
              <a:rPr lang="en-US" sz="3300" dirty="0" smtClean="0"/>
              <a:t>” </a:t>
            </a:r>
          </a:p>
          <a:p>
            <a:pPr marL="914400" lvl="2" indent="0">
              <a:buNone/>
            </a:pPr>
            <a:endParaRPr lang="en-US" dirty="0">
              <a:sym typeface="Wingdings" panose="05000000000000000000" pitchFamily="2" charset="2"/>
            </a:endParaRPr>
          </a:p>
        </p:txBody>
      </p:sp>
      <p:sp>
        <p:nvSpPr>
          <p:cNvPr id="5" name="Slide Number Placeholder 4"/>
          <p:cNvSpPr>
            <a:spLocks noGrp="1"/>
          </p:cNvSpPr>
          <p:nvPr>
            <p:ph type="sldNum" sz="quarter" idx="12"/>
          </p:nvPr>
        </p:nvSpPr>
        <p:spPr/>
        <p:txBody>
          <a:bodyPr/>
          <a:lstStyle/>
          <a:p>
            <a:fld id="{3A054A06-87B0-D44C-B58B-8059CC0F3C87}" type="slidenum">
              <a:rPr lang="en-US" smtClean="0"/>
              <a:pPr/>
              <a:t>2</a:t>
            </a:fld>
            <a:endParaRPr lang="en-US"/>
          </a:p>
        </p:txBody>
      </p:sp>
    </p:spTree>
    <p:extLst>
      <p:ext uri="{BB962C8B-B14F-4D97-AF65-F5344CB8AC3E}">
        <p14:creationId xmlns:p14="http://schemas.microsoft.com/office/powerpoint/2010/main" val="110301220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5. Conclusion &amp; Future work</a:t>
            </a:r>
            <a:endParaRPr lang="en-US" b="1" dirty="0">
              <a:solidFill>
                <a:srgbClr val="002060"/>
              </a:solidFill>
            </a:endParaRPr>
          </a:p>
        </p:txBody>
      </p:sp>
      <p:sp>
        <p:nvSpPr>
          <p:cNvPr id="5" name="Slide Number Placeholder 4"/>
          <p:cNvSpPr>
            <a:spLocks noGrp="1"/>
          </p:cNvSpPr>
          <p:nvPr>
            <p:ph type="sldNum" sz="quarter" idx="12"/>
          </p:nvPr>
        </p:nvSpPr>
        <p:spPr/>
        <p:txBody>
          <a:bodyPr/>
          <a:lstStyle/>
          <a:p>
            <a:fld id="{3A054A06-87B0-D44C-B58B-8059CC0F3C87}" type="slidenum">
              <a:rPr lang="en-US" smtClean="0"/>
              <a:pPr/>
              <a:t>20</a:t>
            </a:fld>
            <a:endParaRPr lang="en-US"/>
          </a:p>
        </p:txBody>
      </p:sp>
      <p:sp>
        <p:nvSpPr>
          <p:cNvPr id="3" name="Content Placeholder 2"/>
          <p:cNvSpPr>
            <a:spLocks noGrp="1"/>
          </p:cNvSpPr>
          <p:nvPr>
            <p:ph idx="1"/>
          </p:nvPr>
        </p:nvSpPr>
        <p:spPr>
          <a:xfrm>
            <a:off x="457200" y="1600200"/>
            <a:ext cx="8504848" cy="4525963"/>
          </a:xfrm>
        </p:spPr>
        <p:txBody>
          <a:bodyPr>
            <a:normAutofit/>
          </a:bodyPr>
          <a:lstStyle/>
          <a:p>
            <a:r>
              <a:rPr lang="en-US" dirty="0"/>
              <a:t>f</a:t>
            </a:r>
            <a:r>
              <a:rPr lang="en-US" dirty="0" smtClean="0"/>
              <a:t>irst attempt at simplifying VPA for FVC</a:t>
            </a:r>
          </a:p>
          <a:p>
            <a:r>
              <a:rPr lang="en-US" dirty="0" smtClean="0"/>
              <a:t>overall good interrater agreement</a:t>
            </a:r>
          </a:p>
          <a:p>
            <a:pPr lvl="1"/>
            <a:r>
              <a:rPr lang="en-US" dirty="0"/>
              <a:t>systematic </a:t>
            </a:r>
            <a:r>
              <a:rPr lang="en-US" dirty="0" smtClean="0"/>
              <a:t>patterns (individuals/listening strategies)</a:t>
            </a:r>
            <a:endParaRPr lang="en-US" dirty="0"/>
          </a:p>
          <a:p>
            <a:r>
              <a:rPr lang="en-US" dirty="0" smtClean="0"/>
              <a:t>promising speaker discriminatory value</a:t>
            </a:r>
            <a:endParaRPr lang="en-US" dirty="0"/>
          </a:p>
          <a:p>
            <a:pPr lvl="1"/>
            <a:r>
              <a:rPr lang="en-US" dirty="0"/>
              <a:t>to what extent is a speaker’s profile variable across </a:t>
            </a:r>
            <a:r>
              <a:rPr lang="en-US" dirty="0" smtClean="0"/>
              <a:t>recordings? / how </a:t>
            </a:r>
            <a:r>
              <a:rPr lang="en-US" dirty="0"/>
              <a:t>useful is VPA for speaker discrimination</a:t>
            </a:r>
            <a:r>
              <a:rPr lang="en-US" dirty="0" smtClean="0"/>
              <a:t>?</a:t>
            </a:r>
          </a:p>
          <a:p>
            <a:pPr lvl="1"/>
            <a:r>
              <a:rPr lang="en-US" dirty="0" smtClean="0"/>
              <a:t>complement to ASR? </a:t>
            </a:r>
            <a:r>
              <a:rPr lang="en-US" sz="2400" dirty="0" smtClean="0"/>
              <a:t>(e.g. detection </a:t>
            </a:r>
            <a:r>
              <a:rPr lang="en-US" sz="2400" dirty="0"/>
              <a:t>of differences between speakers </a:t>
            </a:r>
            <a:r>
              <a:rPr lang="en-US" sz="2400" dirty="0" smtClean="0"/>
              <a:t>in falsely </a:t>
            </a:r>
            <a:r>
              <a:rPr lang="en-US" sz="2400" dirty="0"/>
              <a:t>accepted </a:t>
            </a:r>
            <a:r>
              <a:rPr lang="en-US" sz="2400" dirty="0" smtClean="0"/>
              <a:t>trials; González-Rodríguez et al. 2014. ) </a:t>
            </a:r>
            <a:endParaRPr lang="en-US" sz="2400" dirty="0"/>
          </a:p>
          <a:p>
            <a:pPr lvl="1"/>
            <a:endParaRPr lang="en-US" dirty="0" smtClean="0"/>
          </a:p>
        </p:txBody>
      </p:sp>
    </p:spTree>
    <p:extLst>
      <p:ext uri="{BB962C8B-B14F-4D97-AF65-F5344CB8AC3E}">
        <p14:creationId xmlns:p14="http://schemas.microsoft.com/office/powerpoint/2010/main" val="7729743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6600" y="840842"/>
            <a:ext cx="8510800" cy="1956057"/>
          </a:xfrm>
        </p:spPr>
        <p:txBody>
          <a:bodyPr>
            <a:normAutofit/>
          </a:bodyPr>
          <a:lstStyle/>
          <a:p>
            <a:r>
              <a:rPr lang="en-US" sz="5400" b="1" dirty="0" smtClean="0">
                <a:solidFill>
                  <a:srgbClr val="800000"/>
                </a:solidFill>
              </a:rPr>
              <a:t>Thanks! Questions?</a:t>
            </a:r>
            <a:endParaRPr lang="en-US" sz="4800" dirty="0">
              <a:solidFill>
                <a:srgbClr val="800000"/>
              </a:solidFill>
            </a:endParaRPr>
          </a:p>
        </p:txBody>
      </p:sp>
      <p:pic>
        <p:nvPicPr>
          <p:cNvPr id="4" name="Picture 3" descr="AHRC Log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2992287"/>
            <a:ext cx="1498600" cy="1465736"/>
          </a:xfrm>
          <a:prstGeom prst="rect">
            <a:avLst/>
          </a:prstGeom>
        </p:spPr>
      </p:pic>
      <p:pic>
        <p:nvPicPr>
          <p:cNvPr id="7" name="Picture 6" descr="VoiceIdentityLogo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3025499"/>
            <a:ext cx="4483100" cy="1432524"/>
          </a:xfrm>
          <a:prstGeom prst="rect">
            <a:avLst/>
          </a:prstGeom>
        </p:spPr>
      </p:pic>
      <p:pic>
        <p:nvPicPr>
          <p:cNvPr id="8" name="Picture 7" descr="York Logo.g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1628" y="4735224"/>
            <a:ext cx="4680745" cy="587912"/>
          </a:xfrm>
          <a:prstGeom prst="rect">
            <a:avLst/>
          </a:prstGeom>
        </p:spPr>
      </p:pic>
      <p:pic>
        <p:nvPicPr>
          <p:cNvPr id="9" name="Picture 8" descr="J P French Logo.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2628" y="5323136"/>
            <a:ext cx="3918745" cy="655686"/>
          </a:xfrm>
          <a:prstGeom prst="rect">
            <a:avLst/>
          </a:prstGeom>
        </p:spPr>
      </p:pic>
    </p:spTree>
    <p:extLst>
      <p:ext uri="{BB962C8B-B14F-4D97-AF65-F5344CB8AC3E}">
        <p14:creationId xmlns:p14="http://schemas.microsoft.com/office/powerpoint/2010/main" val="32678180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234" y="389773"/>
            <a:ext cx="4320166" cy="6468228"/>
          </a:xfrm>
          <a:prstGeom prst="rect">
            <a:avLst/>
          </a:prstGeom>
        </p:spPr>
      </p:pic>
      <p:sp>
        <p:nvSpPr>
          <p:cNvPr id="7" name="Content Placeholder 2"/>
          <p:cNvSpPr>
            <a:spLocks noGrp="1"/>
          </p:cNvSpPr>
          <p:nvPr>
            <p:ph idx="1"/>
          </p:nvPr>
        </p:nvSpPr>
        <p:spPr>
          <a:xfrm>
            <a:off x="4404250" y="389772"/>
            <a:ext cx="4739750" cy="5966578"/>
          </a:xfrm>
        </p:spPr>
        <p:txBody>
          <a:bodyPr>
            <a:normAutofit fontScale="70000" lnSpcReduction="20000"/>
          </a:bodyPr>
          <a:lstStyle/>
          <a:p>
            <a:pPr marL="0" indent="0">
              <a:buNone/>
            </a:pPr>
            <a:r>
              <a:rPr lang="en-US" sz="4600" b="1" dirty="0">
                <a:solidFill>
                  <a:srgbClr val="C00000"/>
                </a:solidFill>
              </a:rPr>
              <a:t>Vocal Profile </a:t>
            </a:r>
            <a:r>
              <a:rPr lang="en-US" sz="4600" b="1" dirty="0" smtClean="0">
                <a:solidFill>
                  <a:srgbClr val="C00000"/>
                </a:solidFill>
              </a:rPr>
              <a:t>Analysis </a:t>
            </a:r>
          </a:p>
          <a:p>
            <a:r>
              <a:rPr lang="en-US" sz="4600" dirty="0" smtClean="0"/>
              <a:t>framework for systematic description of VQ</a:t>
            </a:r>
          </a:p>
          <a:p>
            <a:pPr lvl="1"/>
            <a:r>
              <a:rPr lang="en-US" sz="4000" dirty="0" smtClean="0"/>
              <a:t>developed by Laver et al. </a:t>
            </a:r>
            <a:r>
              <a:rPr lang="en-US" sz="3400" dirty="0" smtClean="0"/>
              <a:t>(1981)</a:t>
            </a:r>
          </a:p>
          <a:p>
            <a:r>
              <a:rPr lang="en-US" sz="4600" dirty="0" smtClean="0"/>
              <a:t>modified by Beck (2007)</a:t>
            </a:r>
          </a:p>
          <a:p>
            <a:pPr lvl="1"/>
            <a:r>
              <a:rPr lang="en-US" sz="4000" b="1" dirty="0">
                <a:solidFill>
                  <a:srgbClr val="FF0000"/>
                </a:solidFill>
              </a:rPr>
              <a:t>25 </a:t>
            </a:r>
            <a:r>
              <a:rPr lang="en-US" sz="4000" b="1" dirty="0" err="1">
                <a:solidFill>
                  <a:srgbClr val="FF0000"/>
                </a:solidFill>
              </a:rPr>
              <a:t>supralaryngeal</a:t>
            </a:r>
            <a:r>
              <a:rPr lang="en-US" sz="4000" b="1" dirty="0">
                <a:solidFill>
                  <a:srgbClr val="FF0000"/>
                </a:solidFill>
              </a:rPr>
              <a:t> </a:t>
            </a:r>
            <a:endParaRPr lang="en-US" sz="4000" b="1" dirty="0" smtClean="0">
              <a:solidFill>
                <a:srgbClr val="FF0000"/>
              </a:solidFill>
            </a:endParaRPr>
          </a:p>
          <a:p>
            <a:pPr lvl="1"/>
            <a:r>
              <a:rPr lang="en-US" sz="4000" b="1" dirty="0" smtClean="0">
                <a:solidFill>
                  <a:srgbClr val="0000FF"/>
                </a:solidFill>
              </a:rPr>
              <a:t>7 laryngeal</a:t>
            </a:r>
          </a:p>
          <a:p>
            <a:pPr marL="342900" lvl="1" indent="-342900">
              <a:buFont typeface="Arial"/>
              <a:buChar char="•"/>
            </a:pPr>
            <a:r>
              <a:rPr lang="en-US" sz="4600" dirty="0" smtClean="0"/>
              <a:t>comparison against ‘neutral setting’</a:t>
            </a:r>
          </a:p>
          <a:p>
            <a:pPr lvl="1"/>
            <a:r>
              <a:rPr lang="en-US" sz="4000" dirty="0" smtClean="0"/>
              <a:t>clearly </a:t>
            </a:r>
            <a:r>
              <a:rPr lang="en-US" sz="4000" dirty="0"/>
              <a:t>defined baseline with concrete acoustic and physiological correlates</a:t>
            </a:r>
          </a:p>
          <a:p>
            <a:pPr marL="457200" lvl="1" indent="0">
              <a:buNone/>
            </a:pPr>
            <a:endParaRPr lang="en-US" dirty="0">
              <a:sym typeface="Wingdings" panose="05000000000000000000" pitchFamily="2" charset="2"/>
            </a:endParaRPr>
          </a:p>
        </p:txBody>
      </p:sp>
      <p:sp>
        <p:nvSpPr>
          <p:cNvPr id="2" name="Rectangle 1"/>
          <p:cNvSpPr/>
          <p:nvPr/>
        </p:nvSpPr>
        <p:spPr>
          <a:xfrm>
            <a:off x="148730" y="5160305"/>
            <a:ext cx="4152983" cy="1662588"/>
          </a:xfrm>
          <a:prstGeom prst="rect">
            <a:avLst/>
          </a:prstGeom>
          <a:noFill/>
          <a:ln w="3810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3A054A06-87B0-D44C-B58B-8059CC0F3C87}" type="slidenum">
              <a:rPr lang="en-US" smtClean="0"/>
              <a:pPr/>
              <a:t>3</a:t>
            </a:fld>
            <a:endParaRPr lang="en-US" dirty="0"/>
          </a:p>
        </p:txBody>
      </p:sp>
      <p:sp>
        <p:nvSpPr>
          <p:cNvPr id="8" name="Rectangle 7"/>
          <p:cNvSpPr/>
          <p:nvPr/>
        </p:nvSpPr>
        <p:spPr>
          <a:xfrm>
            <a:off x="148730" y="1241037"/>
            <a:ext cx="4152983" cy="3236072"/>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85845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1. Introduction</a:t>
            </a:r>
            <a:endParaRPr lang="en-US" b="1" dirty="0">
              <a:solidFill>
                <a:srgbClr val="002060"/>
              </a:solidFill>
            </a:endParaRPr>
          </a:p>
        </p:txBody>
      </p:sp>
      <p:sp>
        <p:nvSpPr>
          <p:cNvPr id="3" name="Content Placeholder 2"/>
          <p:cNvSpPr>
            <a:spLocks noGrp="1"/>
          </p:cNvSpPr>
          <p:nvPr>
            <p:ph idx="1"/>
          </p:nvPr>
        </p:nvSpPr>
        <p:spPr>
          <a:xfrm>
            <a:off x="457200" y="1600201"/>
            <a:ext cx="8229600" cy="2824316"/>
          </a:xfrm>
        </p:spPr>
        <p:txBody>
          <a:bodyPr>
            <a:normAutofit fontScale="92500" lnSpcReduction="10000"/>
          </a:bodyPr>
          <a:lstStyle/>
          <a:p>
            <a:r>
              <a:rPr lang="en-US" sz="3500" b="1" dirty="0" smtClean="0">
                <a:solidFill>
                  <a:srgbClr val="C00000"/>
                </a:solidFill>
                <a:sym typeface="Wingdings" panose="05000000000000000000" pitchFamily="2" charset="2"/>
              </a:rPr>
              <a:t>issues </a:t>
            </a:r>
            <a:r>
              <a:rPr lang="en-US" sz="3500" b="1" dirty="0">
                <a:solidFill>
                  <a:srgbClr val="C00000"/>
                </a:solidFill>
                <a:sym typeface="Wingdings" panose="05000000000000000000" pitchFamily="2" charset="2"/>
              </a:rPr>
              <a:t>with </a:t>
            </a:r>
            <a:r>
              <a:rPr lang="en-US" sz="3500" b="1" dirty="0" smtClean="0">
                <a:solidFill>
                  <a:srgbClr val="C00000"/>
                </a:solidFill>
                <a:sym typeface="Wingdings" panose="05000000000000000000" pitchFamily="2" charset="2"/>
              </a:rPr>
              <a:t>VPA </a:t>
            </a:r>
            <a:r>
              <a:rPr lang="en-US" sz="3500" b="1" dirty="0">
                <a:solidFill>
                  <a:srgbClr val="C00000"/>
                </a:solidFill>
                <a:sym typeface="Wingdings" panose="05000000000000000000" pitchFamily="2" charset="2"/>
              </a:rPr>
              <a:t>for </a:t>
            </a:r>
            <a:r>
              <a:rPr lang="en-US" sz="3500" b="1" dirty="0" smtClean="0">
                <a:solidFill>
                  <a:srgbClr val="C00000"/>
                </a:solidFill>
                <a:sym typeface="Wingdings" panose="05000000000000000000" pitchFamily="2" charset="2"/>
              </a:rPr>
              <a:t>FVC </a:t>
            </a:r>
            <a:r>
              <a:rPr lang="en-US" sz="3500" dirty="0" smtClean="0">
                <a:sym typeface="Wingdings" panose="05000000000000000000" pitchFamily="2" charset="2"/>
              </a:rPr>
              <a:t>(Nolan 2005, 2007)</a:t>
            </a:r>
          </a:p>
          <a:p>
            <a:pPr marL="0" indent="0">
              <a:buNone/>
            </a:pPr>
            <a:endParaRPr lang="en-US" sz="3500" b="1" dirty="0" smtClean="0">
              <a:solidFill>
                <a:srgbClr val="C00000"/>
              </a:solidFill>
              <a:sym typeface="Wingdings" panose="05000000000000000000" pitchFamily="2" charset="2"/>
            </a:endParaRPr>
          </a:p>
          <a:p>
            <a:pPr marL="0" indent="0">
              <a:buNone/>
            </a:pPr>
            <a:r>
              <a:rPr lang="en-US" sz="3500" dirty="0" smtClean="0">
                <a:solidFill>
                  <a:srgbClr val="C00000"/>
                </a:solidFill>
                <a:sym typeface="Wingdings" panose="05000000000000000000" pitchFamily="2" charset="2"/>
              </a:rPr>
              <a:t>1) </a:t>
            </a:r>
            <a:r>
              <a:rPr lang="en-US" sz="3500" dirty="0" smtClean="0">
                <a:sym typeface="Wingdings" panose="05000000000000000000" pitchFamily="2" charset="2"/>
              </a:rPr>
              <a:t>lack of training</a:t>
            </a:r>
          </a:p>
          <a:p>
            <a:pPr marL="0" indent="0">
              <a:buNone/>
            </a:pPr>
            <a:r>
              <a:rPr lang="en-US" sz="3500" dirty="0" smtClean="0">
                <a:solidFill>
                  <a:srgbClr val="C00000"/>
                </a:solidFill>
                <a:sym typeface="Wingdings" panose="05000000000000000000" pitchFamily="2" charset="2"/>
              </a:rPr>
              <a:t>2) </a:t>
            </a:r>
            <a:r>
              <a:rPr lang="en-US" sz="3500" dirty="0" smtClean="0">
                <a:sym typeface="Wingdings" panose="05000000000000000000" pitchFamily="2" charset="2"/>
              </a:rPr>
              <a:t>practical considerations of time</a:t>
            </a:r>
          </a:p>
          <a:p>
            <a:pPr marL="0" indent="0">
              <a:buNone/>
            </a:pPr>
            <a:r>
              <a:rPr lang="en-US" sz="3500" dirty="0" smtClean="0">
                <a:solidFill>
                  <a:srgbClr val="C00000"/>
                </a:solidFill>
                <a:sym typeface="Wingdings" panose="05000000000000000000" pitchFamily="2" charset="2"/>
              </a:rPr>
              <a:t>3) </a:t>
            </a:r>
            <a:r>
              <a:rPr lang="en-US" sz="3500" dirty="0" smtClean="0">
                <a:sym typeface="Wingdings" panose="05000000000000000000" pitchFamily="2" charset="2"/>
              </a:rPr>
              <a:t>quality of samples (telephone trans.,  short)</a:t>
            </a:r>
          </a:p>
          <a:p>
            <a:pPr marL="457200" lvl="1" indent="0">
              <a:buNone/>
            </a:pPr>
            <a:endParaRPr lang="en-US" sz="3000" dirty="0">
              <a:sym typeface="Wingdings" panose="05000000000000000000" pitchFamily="2" charset="2"/>
            </a:endParaRPr>
          </a:p>
          <a:p>
            <a:endParaRPr lang="en-US" sz="3500" dirty="0" smtClean="0">
              <a:sym typeface="Wingdings" panose="05000000000000000000" pitchFamily="2" charset="2"/>
            </a:endParaRPr>
          </a:p>
        </p:txBody>
      </p:sp>
      <p:sp>
        <p:nvSpPr>
          <p:cNvPr id="5" name="Slide Number Placeholder 4"/>
          <p:cNvSpPr>
            <a:spLocks noGrp="1"/>
          </p:cNvSpPr>
          <p:nvPr>
            <p:ph type="sldNum" sz="quarter" idx="12"/>
          </p:nvPr>
        </p:nvSpPr>
        <p:spPr/>
        <p:txBody>
          <a:bodyPr/>
          <a:lstStyle/>
          <a:p>
            <a:fld id="{3A054A06-87B0-D44C-B58B-8059CC0F3C87}" type="slidenum">
              <a:rPr lang="en-US" smtClean="0"/>
              <a:pPr/>
              <a:t>4</a:t>
            </a:fld>
            <a:endParaRPr lang="en-US"/>
          </a:p>
        </p:txBody>
      </p:sp>
      <p:sp>
        <p:nvSpPr>
          <p:cNvPr id="4" name="TextBox 3"/>
          <p:cNvSpPr txBox="1"/>
          <p:nvPr/>
        </p:nvSpPr>
        <p:spPr>
          <a:xfrm>
            <a:off x="248094" y="4716797"/>
            <a:ext cx="8800042" cy="1569660"/>
          </a:xfrm>
          <a:prstGeom prst="rect">
            <a:avLst/>
          </a:prstGeom>
          <a:noFill/>
        </p:spPr>
        <p:txBody>
          <a:bodyPr wrap="square" rtlCol="0">
            <a:spAutoFit/>
          </a:bodyPr>
          <a:lstStyle/>
          <a:p>
            <a:r>
              <a:rPr lang="en-US" sz="3200" b="1" dirty="0">
                <a:solidFill>
                  <a:srgbClr val="C00000"/>
                </a:solidFill>
                <a:sym typeface="Wingdings" panose="05000000000000000000" pitchFamily="2" charset="2"/>
              </a:rPr>
              <a:t>+</a:t>
            </a:r>
            <a:r>
              <a:rPr lang="en-US" sz="2800" dirty="0">
                <a:sym typeface="Wingdings" panose="05000000000000000000" pitchFamily="2" charset="2"/>
              </a:rPr>
              <a:t> </a:t>
            </a:r>
            <a:r>
              <a:rPr lang="en-US" sz="3200" dirty="0">
                <a:sym typeface="Wingdings" panose="05000000000000000000" pitchFamily="2" charset="2"/>
              </a:rPr>
              <a:t>courts need to know reliability of the method </a:t>
            </a:r>
          </a:p>
          <a:p>
            <a:r>
              <a:rPr lang="en-US" sz="3200" b="1" dirty="0">
                <a:solidFill>
                  <a:srgbClr val="C00000"/>
                </a:solidFill>
                <a:sym typeface="Wingdings" panose="05000000000000000000" pitchFamily="2" charset="2"/>
              </a:rPr>
              <a:t>+ </a:t>
            </a:r>
            <a:r>
              <a:rPr lang="en-US" sz="3200" dirty="0" smtClean="0">
                <a:sym typeface="Wingdings" panose="05000000000000000000" pitchFamily="2" charset="2"/>
              </a:rPr>
              <a:t>analyses should rely </a:t>
            </a:r>
            <a:r>
              <a:rPr lang="en-US" sz="3200" dirty="0">
                <a:sym typeface="Wingdings" panose="05000000000000000000" pitchFamily="2" charset="2"/>
              </a:rPr>
              <a:t>on </a:t>
            </a:r>
            <a:r>
              <a:rPr lang="en-US" sz="3200" dirty="0" smtClean="0">
                <a:sym typeface="Wingdings" panose="05000000000000000000" pitchFamily="2" charset="2"/>
              </a:rPr>
              <a:t>non-correlated features  </a:t>
            </a:r>
            <a:endParaRPr lang="en-US" sz="3200" dirty="0">
              <a:sym typeface="Wingdings" panose="05000000000000000000" pitchFamily="2" charset="2"/>
            </a:endParaRPr>
          </a:p>
          <a:p>
            <a:endParaRPr lang="es-ES_tradnl" sz="3200" dirty="0"/>
          </a:p>
        </p:txBody>
      </p:sp>
    </p:spTree>
    <p:extLst>
      <p:ext uri="{BB962C8B-B14F-4D97-AF65-F5344CB8AC3E}">
        <p14:creationId xmlns:p14="http://schemas.microsoft.com/office/powerpoint/2010/main" val="1988693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1. Introduction</a:t>
            </a:r>
            <a:endParaRPr lang="en-US" b="1" dirty="0">
              <a:solidFill>
                <a:srgbClr val="002060"/>
              </a:solidFill>
            </a:endParaRPr>
          </a:p>
        </p:txBody>
      </p:sp>
      <p:sp>
        <p:nvSpPr>
          <p:cNvPr id="3" name="Content Placeholder 2"/>
          <p:cNvSpPr>
            <a:spLocks noGrp="1"/>
          </p:cNvSpPr>
          <p:nvPr>
            <p:ph idx="1"/>
          </p:nvPr>
        </p:nvSpPr>
        <p:spPr>
          <a:xfrm>
            <a:off x="457198" y="1600200"/>
            <a:ext cx="8686801" cy="4525963"/>
          </a:xfrm>
        </p:spPr>
        <p:txBody>
          <a:bodyPr>
            <a:normAutofit fontScale="92500" lnSpcReduction="10000"/>
          </a:bodyPr>
          <a:lstStyle/>
          <a:p>
            <a:r>
              <a:rPr lang="en-US" sz="3500" b="1" dirty="0" smtClean="0">
                <a:solidFill>
                  <a:srgbClr val="C00000"/>
                </a:solidFill>
                <a:sym typeface="Wingdings" panose="05000000000000000000" pitchFamily="2" charset="2"/>
              </a:rPr>
              <a:t>general issues </a:t>
            </a:r>
            <a:r>
              <a:rPr lang="en-US" sz="3500" b="1" dirty="0">
                <a:solidFill>
                  <a:srgbClr val="C00000"/>
                </a:solidFill>
                <a:sym typeface="Wingdings" panose="05000000000000000000" pitchFamily="2" charset="2"/>
              </a:rPr>
              <a:t>with </a:t>
            </a:r>
            <a:r>
              <a:rPr lang="en-US" sz="3500" b="1" dirty="0" smtClean="0">
                <a:solidFill>
                  <a:srgbClr val="C00000"/>
                </a:solidFill>
                <a:sym typeface="Wingdings" panose="05000000000000000000" pitchFamily="2" charset="2"/>
              </a:rPr>
              <a:t>perceptual methods (VQ)</a:t>
            </a:r>
            <a:endParaRPr lang="en-US" sz="3500" dirty="0" smtClean="0">
              <a:sym typeface="Wingdings" panose="05000000000000000000" pitchFamily="2" charset="2"/>
            </a:endParaRPr>
          </a:p>
          <a:p>
            <a:pPr lvl="1"/>
            <a:r>
              <a:rPr lang="en-US" sz="3500" dirty="0" smtClean="0">
                <a:sym typeface="Wingdings" panose="05000000000000000000" pitchFamily="2" charset="2"/>
              </a:rPr>
              <a:t>bias and errors (Kent, 1997)</a:t>
            </a:r>
          </a:p>
          <a:p>
            <a:pPr lvl="1"/>
            <a:r>
              <a:rPr lang="en-US" sz="3500" dirty="0" smtClean="0">
                <a:sym typeface="Wingdings" panose="05000000000000000000" pitchFamily="2" charset="2"/>
              </a:rPr>
              <a:t>interrater disagreements (</a:t>
            </a:r>
            <a:r>
              <a:rPr lang="en-US" sz="3500" dirty="0" err="1" smtClean="0">
                <a:sym typeface="Wingdings" panose="05000000000000000000" pitchFamily="2" charset="2"/>
              </a:rPr>
              <a:t>Kreiman</a:t>
            </a:r>
            <a:r>
              <a:rPr lang="en-US" sz="3500" dirty="0" smtClean="0">
                <a:sym typeface="Wingdings" panose="05000000000000000000" pitchFamily="2" charset="2"/>
              </a:rPr>
              <a:t> et al. 2011</a:t>
            </a:r>
            <a:r>
              <a:rPr lang="en-US" sz="3000" dirty="0" smtClean="0">
                <a:sym typeface="Wingdings" panose="05000000000000000000" pitchFamily="2" charset="2"/>
              </a:rPr>
              <a:t>)</a:t>
            </a:r>
          </a:p>
          <a:p>
            <a:pPr lvl="2"/>
            <a:r>
              <a:rPr lang="en-US" sz="2200" dirty="0" smtClean="0">
                <a:sym typeface="Wingdings" panose="05000000000000000000" pitchFamily="2" charset="2"/>
              </a:rPr>
              <a:t> </a:t>
            </a:r>
            <a:r>
              <a:rPr lang="en-US" sz="3000" dirty="0">
                <a:sym typeface="Wingdings" panose="05000000000000000000" pitchFamily="2" charset="2"/>
              </a:rPr>
              <a:t>VPA </a:t>
            </a:r>
            <a:r>
              <a:rPr lang="en-US" sz="3000" dirty="0" smtClean="0">
                <a:sym typeface="Wingdings" panose="05000000000000000000" pitchFamily="2" charset="2"/>
              </a:rPr>
              <a:t>reliability with </a:t>
            </a:r>
            <a:r>
              <a:rPr lang="en-US" sz="3000" dirty="0">
                <a:sym typeface="Wingdings" panose="05000000000000000000" pitchFamily="2" charset="2"/>
              </a:rPr>
              <a:t>forensic </a:t>
            </a:r>
            <a:r>
              <a:rPr lang="en-US" sz="3000" dirty="0" smtClean="0">
                <a:sym typeface="Wingdings" panose="05000000000000000000" pitchFamily="2" charset="2"/>
              </a:rPr>
              <a:t>data </a:t>
            </a:r>
            <a:r>
              <a:rPr lang="en-US" sz="3000" dirty="0">
                <a:sym typeface="Wingdings" panose="05000000000000000000" pitchFamily="2" charset="2"/>
              </a:rPr>
              <a:t>not reported yet</a:t>
            </a:r>
          </a:p>
          <a:p>
            <a:pPr lvl="1"/>
            <a:r>
              <a:rPr lang="en-US" sz="3500" dirty="0">
                <a:sym typeface="Wingdings" panose="05000000000000000000" pitchFamily="2" charset="2"/>
              </a:rPr>
              <a:t>multidimensionality of </a:t>
            </a:r>
            <a:r>
              <a:rPr lang="en-US" sz="3500" dirty="0" smtClean="0">
                <a:sym typeface="Wingdings" panose="05000000000000000000" pitchFamily="2" charset="2"/>
              </a:rPr>
              <a:t>VQ</a:t>
            </a:r>
          </a:p>
          <a:p>
            <a:pPr lvl="2"/>
            <a:r>
              <a:rPr lang="en-US" sz="3000" dirty="0" smtClean="0">
                <a:sym typeface="Wingdings" panose="05000000000000000000" pitchFamily="2" charset="2"/>
              </a:rPr>
              <a:t>dimension reduction (</a:t>
            </a:r>
            <a:r>
              <a:rPr lang="en-US" sz="3000" dirty="0" err="1" smtClean="0">
                <a:sym typeface="Wingdings" panose="05000000000000000000" pitchFamily="2" charset="2"/>
              </a:rPr>
              <a:t>Bele</a:t>
            </a:r>
            <a:r>
              <a:rPr lang="en-US" sz="3000" dirty="0" smtClean="0">
                <a:sym typeface="Wingdings" panose="05000000000000000000" pitchFamily="2" charset="2"/>
              </a:rPr>
              <a:t>, 2007)</a:t>
            </a:r>
            <a:endParaRPr lang="en-US" sz="3000" dirty="0">
              <a:sym typeface="Wingdings" panose="05000000000000000000" pitchFamily="2" charset="2"/>
            </a:endParaRPr>
          </a:p>
          <a:p>
            <a:pPr lvl="2"/>
            <a:r>
              <a:rPr lang="en-US" sz="3000" dirty="0">
                <a:sym typeface="Wingdings" panose="05000000000000000000" pitchFamily="2" charset="2"/>
              </a:rPr>
              <a:t>dimensions difficult to </a:t>
            </a:r>
            <a:r>
              <a:rPr lang="en-US" sz="3000" dirty="0" smtClean="0">
                <a:sym typeface="Wingdings" panose="05000000000000000000" pitchFamily="2" charset="2"/>
              </a:rPr>
              <a:t>isolate </a:t>
            </a:r>
          </a:p>
          <a:p>
            <a:pPr lvl="3"/>
            <a:r>
              <a:rPr lang="en-US" sz="3000" dirty="0" smtClean="0">
                <a:sym typeface="Wingdings" panose="05000000000000000000" pitchFamily="2" charset="2"/>
              </a:rPr>
              <a:t>interrelated dimensions</a:t>
            </a:r>
          </a:p>
          <a:p>
            <a:pPr lvl="3"/>
            <a:r>
              <a:rPr lang="en-US" sz="3000" dirty="0">
                <a:sym typeface="Wingdings" panose="05000000000000000000" pitchFamily="2" charset="2"/>
              </a:rPr>
              <a:t>r</a:t>
            </a:r>
            <a:r>
              <a:rPr lang="en-US" sz="3000" dirty="0" smtClean="0">
                <a:sym typeface="Wingdings" panose="05000000000000000000" pitchFamily="2" charset="2"/>
              </a:rPr>
              <a:t>isk of overestimation</a:t>
            </a:r>
            <a:endParaRPr lang="en-US" sz="3000" dirty="0">
              <a:sym typeface="Wingdings" panose="05000000000000000000" pitchFamily="2" charset="2"/>
            </a:endParaRPr>
          </a:p>
          <a:p>
            <a:pPr marL="457200" lvl="1" indent="0">
              <a:buNone/>
            </a:pPr>
            <a:endParaRPr lang="en-US" sz="2600" b="1" dirty="0" smtClean="0">
              <a:sym typeface="Wingdings" panose="05000000000000000000" pitchFamily="2" charset="2"/>
            </a:endParaRPr>
          </a:p>
          <a:p>
            <a:pPr lvl="2"/>
            <a:endParaRPr lang="en-US" sz="2600" dirty="0" smtClean="0">
              <a:sym typeface="Wingdings" panose="05000000000000000000" pitchFamily="2" charset="2"/>
            </a:endParaRPr>
          </a:p>
          <a:p>
            <a:pPr lvl="1"/>
            <a:endParaRPr lang="en-US" sz="3500" dirty="0">
              <a:sym typeface="Wingdings" panose="05000000000000000000" pitchFamily="2" charset="2"/>
            </a:endParaRPr>
          </a:p>
          <a:p>
            <a:pPr lvl="1"/>
            <a:endParaRPr lang="en-US" sz="3000" dirty="0">
              <a:sym typeface="Wingdings" panose="05000000000000000000" pitchFamily="2" charset="2"/>
            </a:endParaRPr>
          </a:p>
        </p:txBody>
      </p:sp>
      <p:sp>
        <p:nvSpPr>
          <p:cNvPr id="5" name="Slide Number Placeholder 4"/>
          <p:cNvSpPr>
            <a:spLocks noGrp="1"/>
          </p:cNvSpPr>
          <p:nvPr>
            <p:ph type="sldNum" sz="quarter" idx="12"/>
          </p:nvPr>
        </p:nvSpPr>
        <p:spPr/>
        <p:txBody>
          <a:bodyPr/>
          <a:lstStyle/>
          <a:p>
            <a:fld id="{3A054A06-87B0-D44C-B58B-8059CC0F3C87}" type="slidenum">
              <a:rPr lang="en-US" smtClean="0"/>
              <a:pPr/>
              <a:t>5</a:t>
            </a:fld>
            <a:endParaRPr lang="en-US"/>
          </a:p>
        </p:txBody>
      </p:sp>
    </p:spTree>
    <p:extLst>
      <p:ext uri="{BB962C8B-B14F-4D97-AF65-F5344CB8AC3E}">
        <p14:creationId xmlns:p14="http://schemas.microsoft.com/office/powerpoint/2010/main" val="27672443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2</a:t>
            </a:r>
            <a:r>
              <a:rPr lang="en-US" b="1" dirty="0" smtClean="0">
                <a:solidFill>
                  <a:srgbClr val="002060"/>
                </a:solidFill>
              </a:rPr>
              <a:t>. Research questions</a:t>
            </a:r>
            <a:endParaRPr lang="en-US" b="1" dirty="0">
              <a:solidFill>
                <a:srgbClr val="002060"/>
              </a:solidFill>
            </a:endParaRPr>
          </a:p>
        </p:txBody>
      </p:sp>
      <p:sp>
        <p:nvSpPr>
          <p:cNvPr id="3" name="Content Placeholder 2"/>
          <p:cNvSpPr>
            <a:spLocks noGrp="1"/>
          </p:cNvSpPr>
          <p:nvPr>
            <p:ph idx="1"/>
          </p:nvPr>
        </p:nvSpPr>
        <p:spPr>
          <a:xfrm>
            <a:off x="457199" y="1600201"/>
            <a:ext cx="8509819" cy="3715284"/>
          </a:xfrm>
        </p:spPr>
        <p:txBody>
          <a:bodyPr>
            <a:noAutofit/>
          </a:bodyPr>
          <a:lstStyle/>
          <a:p>
            <a:pPr marL="0" indent="0">
              <a:buNone/>
            </a:pPr>
            <a:r>
              <a:rPr lang="en-US" sz="3600" i="1" dirty="0" smtClean="0"/>
              <a:t>what changes can we make to improve 	VPA usability for FVC? </a:t>
            </a:r>
            <a:r>
              <a:rPr lang="en-US" sz="2800" b="1" i="1" dirty="0">
                <a:solidFill>
                  <a:srgbClr val="C00000"/>
                </a:solidFill>
                <a:sym typeface="Wingdings" panose="05000000000000000000" pitchFamily="2" charset="2"/>
              </a:rPr>
              <a:t> </a:t>
            </a:r>
            <a:r>
              <a:rPr lang="en-US" sz="2800" b="1" i="1" dirty="0" smtClean="0">
                <a:solidFill>
                  <a:srgbClr val="C00000"/>
                </a:solidFill>
              </a:rPr>
              <a:t>simplified VPA</a:t>
            </a:r>
          </a:p>
          <a:p>
            <a:pPr marL="0" indent="0">
              <a:buNone/>
            </a:pPr>
            <a:endParaRPr lang="en-US" sz="2800" b="1" i="1" dirty="0" smtClean="0">
              <a:solidFill>
                <a:srgbClr val="C00000"/>
              </a:solidFill>
            </a:endParaRPr>
          </a:p>
          <a:p>
            <a:pPr marL="514350" indent="-514350">
              <a:buFont typeface="+mj-lt"/>
              <a:buAutoNum type="arabicPeriod"/>
            </a:pPr>
            <a:r>
              <a:rPr lang="en-US" sz="3600" dirty="0"/>
              <a:t>h</a:t>
            </a:r>
            <a:r>
              <a:rPr lang="en-US" sz="3600" dirty="0" smtClean="0"/>
              <a:t>ow often do VPA settings occur? </a:t>
            </a:r>
            <a:r>
              <a:rPr lang="en-US" sz="2800" b="1" dirty="0" smtClean="0">
                <a:solidFill>
                  <a:srgbClr val="C00000"/>
                </a:solidFill>
              </a:rPr>
              <a:t>frequency</a:t>
            </a:r>
          </a:p>
          <a:p>
            <a:pPr marL="514350" indent="-514350">
              <a:buFont typeface="+mj-lt"/>
              <a:buAutoNum type="arabicPeriod"/>
            </a:pPr>
            <a:r>
              <a:rPr lang="en-US" sz="3600" dirty="0" smtClean="0"/>
              <a:t>how reliable are VPA ratings across different analysts? </a:t>
            </a:r>
            <a:r>
              <a:rPr lang="en-US" sz="2800" b="1" dirty="0" smtClean="0">
                <a:solidFill>
                  <a:srgbClr val="C00000"/>
                </a:solidFill>
              </a:rPr>
              <a:t>interrater agreement</a:t>
            </a:r>
          </a:p>
          <a:p>
            <a:pPr marL="514350" indent="-514350">
              <a:buFont typeface="+mj-lt"/>
              <a:buAutoNum type="arabicPeriod"/>
            </a:pPr>
            <a:r>
              <a:rPr lang="en-US" sz="3600" dirty="0" smtClean="0"/>
              <a:t>to what extent are VPA settings independent? </a:t>
            </a:r>
            <a:r>
              <a:rPr lang="en-US" sz="2800" b="1" dirty="0">
                <a:solidFill>
                  <a:srgbClr val="C00000"/>
                </a:solidFill>
              </a:rPr>
              <a:t>c</a:t>
            </a:r>
            <a:r>
              <a:rPr lang="en-US" sz="2800" b="1" dirty="0" smtClean="0">
                <a:solidFill>
                  <a:srgbClr val="C00000"/>
                </a:solidFill>
              </a:rPr>
              <a:t>orrelation tests</a:t>
            </a:r>
            <a:endParaRPr lang="en-US" sz="2800" b="1" dirty="0">
              <a:solidFill>
                <a:srgbClr val="C00000"/>
              </a:solidFill>
            </a:endParaRPr>
          </a:p>
        </p:txBody>
      </p:sp>
      <p:sp>
        <p:nvSpPr>
          <p:cNvPr id="5" name="Slide Number Placeholder 4"/>
          <p:cNvSpPr>
            <a:spLocks noGrp="1"/>
          </p:cNvSpPr>
          <p:nvPr>
            <p:ph type="sldNum" sz="quarter" idx="12"/>
          </p:nvPr>
        </p:nvSpPr>
        <p:spPr/>
        <p:txBody>
          <a:bodyPr/>
          <a:lstStyle/>
          <a:p>
            <a:fld id="{3A054A06-87B0-D44C-B58B-8059CC0F3C87}" type="slidenum">
              <a:rPr lang="en-US" smtClean="0"/>
              <a:pPr/>
              <a:t>6</a:t>
            </a:fld>
            <a:endParaRPr lang="en-US"/>
          </a:p>
        </p:txBody>
      </p:sp>
    </p:spTree>
    <p:extLst>
      <p:ext uri="{BB962C8B-B14F-4D97-AF65-F5344CB8AC3E}">
        <p14:creationId xmlns:p14="http://schemas.microsoft.com/office/powerpoint/2010/main" val="11030122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a:solidFill>
                  <a:srgbClr val="002060"/>
                </a:solidFill>
              </a:rPr>
              <a:t>3</a:t>
            </a:r>
            <a:r>
              <a:rPr lang="en-US" b="1" dirty="0" smtClean="0">
                <a:solidFill>
                  <a:srgbClr val="002060"/>
                </a:solidFill>
              </a:rPr>
              <a:t>. Data</a:t>
            </a:r>
            <a:endParaRPr lang="en-US" b="1" dirty="0">
              <a:solidFill>
                <a:srgbClr val="002060"/>
              </a:solidFill>
            </a:endParaRPr>
          </a:p>
        </p:txBody>
      </p:sp>
      <p:sp>
        <p:nvSpPr>
          <p:cNvPr id="3" name="Content Placeholder 2"/>
          <p:cNvSpPr>
            <a:spLocks noGrp="1"/>
          </p:cNvSpPr>
          <p:nvPr>
            <p:ph idx="1"/>
          </p:nvPr>
        </p:nvSpPr>
        <p:spPr>
          <a:xfrm>
            <a:off x="457199" y="1600200"/>
            <a:ext cx="8404790" cy="4893365"/>
          </a:xfrm>
        </p:spPr>
        <p:txBody>
          <a:bodyPr>
            <a:normAutofit/>
          </a:bodyPr>
          <a:lstStyle/>
          <a:p>
            <a:r>
              <a:rPr lang="en-US" b="1" dirty="0" err="1" smtClean="0"/>
              <a:t>DyViS</a:t>
            </a:r>
            <a:r>
              <a:rPr lang="en-US" b="1" dirty="0" smtClean="0"/>
              <a:t> Corpus </a:t>
            </a:r>
            <a:r>
              <a:rPr lang="en-US" sz="2800" dirty="0" smtClean="0"/>
              <a:t>(Nolan et al. 2009)</a:t>
            </a:r>
          </a:p>
          <a:p>
            <a:pPr lvl="1"/>
            <a:r>
              <a:rPr lang="en-US" dirty="0" smtClean="0"/>
              <a:t>100 male speakers</a:t>
            </a:r>
          </a:p>
          <a:p>
            <a:pPr lvl="1"/>
            <a:r>
              <a:rPr lang="en-US" dirty="0" smtClean="0"/>
              <a:t>Standard Southern British English (SSBE)</a:t>
            </a:r>
          </a:p>
          <a:p>
            <a:pPr lvl="1"/>
            <a:r>
              <a:rPr lang="en-US" dirty="0" smtClean="0"/>
              <a:t>18-25 years old</a:t>
            </a:r>
          </a:p>
          <a:p>
            <a:pPr marL="457200" lvl="1" indent="0">
              <a:buNone/>
            </a:pPr>
            <a:endParaRPr lang="en-US" sz="2400" dirty="0" smtClean="0"/>
          </a:p>
          <a:p>
            <a:endParaRPr lang="en-US" dirty="0" smtClean="0"/>
          </a:p>
          <a:p>
            <a:endParaRPr lang="en-US" dirty="0"/>
          </a:p>
          <a:p>
            <a:endParaRPr lang="en-US" dirty="0" smtClean="0"/>
          </a:p>
          <a:p>
            <a:pPr marL="0" indent="0">
              <a:buNone/>
            </a:pPr>
            <a:endParaRPr lang="en-US" dirty="0"/>
          </a:p>
          <a:p>
            <a:endParaRPr lang="en-US" dirty="0" smtClean="0"/>
          </a:p>
          <a:p>
            <a:pPr marL="0" indent="0">
              <a:buNone/>
            </a:pPr>
            <a:endParaRPr lang="en-US" dirty="0" smtClean="0"/>
          </a:p>
        </p:txBody>
      </p:sp>
      <p:pic>
        <p:nvPicPr>
          <p:cNvPr id="4" name="Picture 3"/>
          <p:cNvPicPr>
            <a:picLocks noChangeAspect="1"/>
          </p:cNvPicPr>
          <p:nvPr/>
        </p:nvPicPr>
        <p:blipFill>
          <a:blip r:embed="rId3"/>
          <a:stretch>
            <a:fillRect/>
          </a:stretch>
        </p:blipFill>
        <p:spPr>
          <a:xfrm>
            <a:off x="6338834" y="88900"/>
            <a:ext cx="2728629" cy="2078300"/>
          </a:xfrm>
          <a:prstGeom prst="rect">
            <a:avLst/>
          </a:prstGeom>
        </p:spPr>
      </p:pic>
      <p:pic>
        <p:nvPicPr>
          <p:cNvPr id="5" name="Picture 4"/>
          <p:cNvPicPr>
            <a:picLocks noChangeAspect="1"/>
          </p:cNvPicPr>
          <p:nvPr/>
        </p:nvPicPr>
        <p:blipFill>
          <a:blip r:embed="rId4">
            <a:extLst>
              <a:ext uri="{BEBA8EAE-BF5A-486C-A8C5-ECC9F3942E4B}">
                <a14:imgProps xmlns:a14="http://schemas.microsoft.com/office/drawing/2010/main">
                  <a14:imgLayer r:embed="rId5">
                    <a14:imgEffect>
                      <a14:sharpenSoften amount="-28000"/>
                    </a14:imgEffect>
                    <a14:imgEffect>
                      <a14:brightnessContrast bright="8000" contrast="-16000"/>
                    </a14:imgEffect>
                  </a14:imgLayer>
                </a14:imgProps>
              </a:ext>
            </a:extLst>
          </a:blip>
          <a:stretch>
            <a:fillRect/>
          </a:stretch>
        </p:blipFill>
        <p:spPr>
          <a:xfrm>
            <a:off x="7017185" y="1341462"/>
            <a:ext cx="1905000" cy="800100"/>
          </a:xfrm>
          <a:prstGeom prst="rect">
            <a:avLst/>
          </a:prstGeom>
          <a:effectLst>
            <a:glow rad="127000">
              <a:schemeClr val="accent1">
                <a:alpha val="23000"/>
              </a:schemeClr>
            </a:glow>
            <a:softEdge rad="127000"/>
          </a:effectLst>
        </p:spPr>
      </p:pic>
      <p:sp>
        <p:nvSpPr>
          <p:cNvPr id="10" name="Oval 9"/>
          <p:cNvSpPr/>
          <p:nvPr/>
        </p:nvSpPr>
        <p:spPr>
          <a:xfrm>
            <a:off x="1485438" y="3790527"/>
            <a:ext cx="3535185" cy="2443501"/>
          </a:xfrm>
          <a:prstGeom prst="ellipse">
            <a:avLst/>
          </a:prstGeom>
          <a:noFill/>
          <a:ln w="38100" cmpd="sng">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1508764" y="3790527"/>
            <a:ext cx="3535184" cy="2223686"/>
          </a:xfrm>
          <a:prstGeom prst="rect">
            <a:avLst/>
          </a:prstGeom>
          <a:noFill/>
        </p:spPr>
        <p:txBody>
          <a:bodyPr wrap="square" rtlCol="0">
            <a:spAutoFit/>
          </a:bodyPr>
          <a:lstStyle/>
          <a:p>
            <a:pPr algn="ctr"/>
            <a:r>
              <a:rPr lang="en-US" sz="3200" b="1" dirty="0">
                <a:solidFill>
                  <a:srgbClr val="008000"/>
                </a:solidFill>
              </a:rPr>
              <a:t>Task 2</a:t>
            </a:r>
            <a:endParaRPr lang="en-US" sz="3200" b="1" dirty="0" smtClean="0">
              <a:solidFill>
                <a:srgbClr val="008000"/>
              </a:solidFill>
            </a:endParaRPr>
          </a:p>
          <a:p>
            <a:pPr algn="ctr"/>
            <a:r>
              <a:rPr lang="en-US" sz="2800" dirty="0"/>
              <a:t>i</a:t>
            </a:r>
            <a:r>
              <a:rPr lang="en-US" sz="2800" dirty="0" smtClean="0"/>
              <a:t>nformation exchange over telephone</a:t>
            </a:r>
            <a:endParaRPr lang="en-US" sz="2800" dirty="0"/>
          </a:p>
          <a:p>
            <a:pPr lvl="1" algn="ctr"/>
            <a:r>
              <a:rPr lang="en-US" sz="2000" dirty="0"/>
              <a:t>HQ, </a:t>
            </a:r>
            <a:r>
              <a:rPr lang="en-US" sz="2000" dirty="0" smtClean="0"/>
              <a:t>near-end </a:t>
            </a:r>
            <a:r>
              <a:rPr lang="en-US" sz="2000" dirty="0"/>
              <a:t>recording </a:t>
            </a:r>
          </a:p>
          <a:p>
            <a:pPr lvl="1" algn="ctr"/>
            <a:r>
              <a:rPr lang="en-US" sz="2000" dirty="0" smtClean="0"/>
              <a:t>(</a:t>
            </a:r>
            <a:r>
              <a:rPr lang="en-US" sz="2000" dirty="0"/>
              <a:t>c. </a:t>
            </a:r>
            <a:r>
              <a:rPr lang="en-US" sz="2000" dirty="0" smtClean="0"/>
              <a:t>10-15 </a:t>
            </a:r>
            <a:r>
              <a:rPr lang="en-US" sz="2000" dirty="0" err="1"/>
              <a:t>mins</a:t>
            </a:r>
            <a:r>
              <a:rPr lang="en-US" sz="2000" dirty="0"/>
              <a:t>)</a:t>
            </a:r>
            <a:endParaRPr lang="en-US" sz="1400" dirty="0"/>
          </a:p>
          <a:p>
            <a:endParaRPr lang="en-US" sz="1050" dirty="0"/>
          </a:p>
        </p:txBody>
      </p:sp>
      <p:sp>
        <p:nvSpPr>
          <p:cNvPr id="7" name="Slide Number Placeholder 6"/>
          <p:cNvSpPr>
            <a:spLocks noGrp="1"/>
          </p:cNvSpPr>
          <p:nvPr>
            <p:ph type="sldNum" sz="quarter" idx="12"/>
          </p:nvPr>
        </p:nvSpPr>
        <p:spPr/>
        <p:txBody>
          <a:bodyPr/>
          <a:lstStyle/>
          <a:p>
            <a:fld id="{3A054A06-87B0-D44C-B58B-8059CC0F3C87}" type="slidenum">
              <a:rPr lang="en-US" smtClean="0"/>
              <a:pPr/>
              <a:t>7</a:t>
            </a:fld>
            <a:endParaRPr lang="en-US" dirty="0"/>
          </a:p>
        </p:txBody>
      </p:sp>
      <p:sp>
        <p:nvSpPr>
          <p:cNvPr id="6" name="Right Brace 5"/>
          <p:cNvSpPr/>
          <p:nvPr/>
        </p:nvSpPr>
        <p:spPr>
          <a:xfrm>
            <a:off x="5117693" y="3790527"/>
            <a:ext cx="317090" cy="2540185"/>
          </a:xfrm>
          <a:prstGeom prst="rightBrace">
            <a:avLst/>
          </a:prstGeom>
          <a:ln>
            <a:solidFill>
              <a:schemeClr val="tx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s-ES_tradnl"/>
          </a:p>
        </p:txBody>
      </p:sp>
      <p:sp>
        <p:nvSpPr>
          <p:cNvPr id="12" name="TextBox 11"/>
          <p:cNvSpPr txBox="1"/>
          <p:nvPr/>
        </p:nvSpPr>
        <p:spPr>
          <a:xfrm>
            <a:off x="5796142" y="4055994"/>
            <a:ext cx="3089173" cy="2000548"/>
          </a:xfrm>
          <a:prstGeom prst="rect">
            <a:avLst/>
          </a:prstGeom>
          <a:noFill/>
        </p:spPr>
        <p:txBody>
          <a:bodyPr wrap="square" rtlCol="0">
            <a:spAutoFit/>
          </a:bodyPr>
          <a:lstStyle/>
          <a:p>
            <a:r>
              <a:rPr lang="es-ES_tradnl" sz="2800" b="1" dirty="0"/>
              <a:t>Manual </a:t>
            </a:r>
            <a:r>
              <a:rPr lang="es-ES_tradnl" sz="2800" b="1" dirty="0" err="1"/>
              <a:t>editing</a:t>
            </a:r>
            <a:r>
              <a:rPr lang="es-ES_tradnl" sz="2800" b="1" dirty="0"/>
              <a:t>:</a:t>
            </a:r>
          </a:p>
          <a:p>
            <a:r>
              <a:rPr lang="es-ES_tradnl" sz="2400" dirty="0" smtClean="0"/>
              <a:t>Removed…</a:t>
            </a:r>
          </a:p>
          <a:p>
            <a:pPr marL="342900" indent="-342900">
              <a:buFont typeface="Wingdings" panose="05000000000000000000" pitchFamily="2" charset="2"/>
              <a:buChar char="ü"/>
            </a:pPr>
            <a:r>
              <a:rPr lang="es-ES_tradnl" sz="2400" dirty="0" err="1" smtClean="0"/>
              <a:t>Overlapping</a:t>
            </a:r>
            <a:r>
              <a:rPr lang="es-ES_tradnl" sz="2400" dirty="0" smtClean="0"/>
              <a:t> </a:t>
            </a:r>
            <a:r>
              <a:rPr lang="es-ES_tradnl" sz="2400" dirty="0" err="1" smtClean="0"/>
              <a:t>speech</a:t>
            </a:r>
            <a:endParaRPr lang="es-ES_tradnl" sz="2400" dirty="0"/>
          </a:p>
          <a:p>
            <a:pPr marL="342900" indent="-342900">
              <a:buFont typeface="Wingdings" panose="05000000000000000000" pitchFamily="2" charset="2"/>
              <a:buChar char="ü"/>
            </a:pPr>
            <a:r>
              <a:rPr lang="es-ES_tradnl" sz="2400" dirty="0" err="1" smtClean="0"/>
              <a:t>Background</a:t>
            </a:r>
            <a:r>
              <a:rPr lang="es-ES_tradnl" sz="2400" dirty="0" smtClean="0"/>
              <a:t> </a:t>
            </a:r>
            <a:r>
              <a:rPr lang="es-ES_tradnl" sz="2400" dirty="0" err="1" smtClean="0"/>
              <a:t>noise</a:t>
            </a:r>
            <a:endParaRPr lang="es-ES_tradnl" sz="2400" dirty="0"/>
          </a:p>
          <a:p>
            <a:pPr marL="342900" indent="-342900">
              <a:buFont typeface="Wingdings" panose="05000000000000000000" pitchFamily="2" charset="2"/>
              <a:buChar char="ü"/>
            </a:pPr>
            <a:r>
              <a:rPr lang="es-ES_tradnl" sz="2400" dirty="0" smtClean="0"/>
              <a:t>Extended pauses</a:t>
            </a:r>
            <a:endParaRPr lang="es-ES_tradnl" sz="2400" dirty="0"/>
          </a:p>
        </p:txBody>
      </p:sp>
    </p:spTree>
    <p:extLst>
      <p:ext uri="{BB962C8B-B14F-4D97-AF65-F5344CB8AC3E}">
        <p14:creationId xmlns:p14="http://schemas.microsoft.com/office/powerpoint/2010/main" val="1103012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4. Methods </a:t>
            </a:r>
            <a:endParaRPr lang="en-US" b="1"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8</a:t>
            </a:fld>
            <a:endParaRPr lang="en-US" dirty="0"/>
          </a:p>
        </p:txBody>
      </p:sp>
      <p:sp>
        <p:nvSpPr>
          <p:cNvPr id="13" name="Content Placeholder 2"/>
          <p:cNvSpPr>
            <a:spLocks noGrp="1"/>
          </p:cNvSpPr>
          <p:nvPr>
            <p:ph idx="1"/>
          </p:nvPr>
        </p:nvSpPr>
        <p:spPr>
          <a:xfrm>
            <a:off x="457200" y="846620"/>
            <a:ext cx="8229600" cy="6011380"/>
          </a:xfrm>
        </p:spPr>
        <p:txBody>
          <a:bodyPr numCol="2">
            <a:noAutofit/>
          </a:bodyPr>
          <a:lstStyle/>
          <a:p>
            <a:pPr marL="0" indent="0">
              <a:buNone/>
            </a:pPr>
            <a:endParaRPr lang="en-US" dirty="0"/>
          </a:p>
          <a:p>
            <a:pPr marL="0" indent="0">
              <a:buNone/>
            </a:pPr>
            <a:r>
              <a:rPr lang="en-US" dirty="0" smtClean="0">
                <a:solidFill>
                  <a:srgbClr val="C00000"/>
                </a:solidFill>
              </a:rPr>
              <a:t> </a:t>
            </a:r>
            <a:r>
              <a:rPr lang="en-US" b="1" dirty="0" smtClean="0">
                <a:solidFill>
                  <a:srgbClr val="C00000"/>
                </a:solidFill>
              </a:rPr>
              <a:t>VPA simplified version  </a:t>
            </a:r>
          </a:p>
          <a:p>
            <a:r>
              <a:rPr lang="en-US" sz="2800" dirty="0"/>
              <a:t>r</a:t>
            </a:r>
            <a:r>
              <a:rPr lang="en-US" sz="2800" dirty="0" smtClean="0"/>
              <a:t>educed scalar degrees </a:t>
            </a:r>
          </a:p>
          <a:p>
            <a:pPr lvl="1"/>
            <a:r>
              <a:rPr lang="en-US" sz="2400" dirty="0" smtClean="0"/>
              <a:t>‘present’ features (1-3)</a:t>
            </a:r>
          </a:p>
          <a:p>
            <a:r>
              <a:rPr lang="en-US" sz="2800" dirty="0"/>
              <a:t>r</a:t>
            </a:r>
            <a:r>
              <a:rPr lang="en-US" sz="2800" dirty="0" smtClean="0"/>
              <a:t>educed N settings</a:t>
            </a:r>
          </a:p>
          <a:p>
            <a:pPr lvl="1"/>
            <a:r>
              <a:rPr lang="en-US" sz="2400" dirty="0" smtClean="0"/>
              <a:t>combined:</a:t>
            </a:r>
            <a:endParaRPr lang="en-US" sz="2400" dirty="0"/>
          </a:p>
          <a:p>
            <a:pPr lvl="2"/>
            <a:r>
              <a:rPr lang="en-US" sz="2200" b="1" i="1" dirty="0" smtClean="0">
                <a:solidFill>
                  <a:srgbClr val="00B050"/>
                </a:solidFill>
              </a:rPr>
              <a:t>fronted  </a:t>
            </a:r>
            <a:r>
              <a:rPr lang="en-US" sz="2200" b="1" dirty="0" smtClean="0">
                <a:solidFill>
                  <a:srgbClr val="00B050"/>
                </a:solidFill>
              </a:rPr>
              <a:t>+ </a:t>
            </a:r>
            <a:r>
              <a:rPr lang="en-US" sz="2200" b="1" i="1" dirty="0" smtClean="0">
                <a:solidFill>
                  <a:srgbClr val="00B050"/>
                </a:solidFill>
              </a:rPr>
              <a:t>raised</a:t>
            </a:r>
            <a:endParaRPr lang="en-US" sz="2200" b="1" i="1" dirty="0">
              <a:solidFill>
                <a:srgbClr val="00B050"/>
              </a:solidFill>
            </a:endParaRPr>
          </a:p>
          <a:p>
            <a:pPr lvl="2"/>
            <a:r>
              <a:rPr lang="en-US" sz="2200" b="1" i="1" dirty="0">
                <a:solidFill>
                  <a:srgbClr val="00B050"/>
                </a:solidFill>
              </a:rPr>
              <a:t>b</a:t>
            </a:r>
            <a:r>
              <a:rPr lang="en-US" sz="2200" b="1" i="1" dirty="0" smtClean="0">
                <a:solidFill>
                  <a:srgbClr val="00B050"/>
                </a:solidFill>
              </a:rPr>
              <a:t>acked </a:t>
            </a:r>
            <a:r>
              <a:rPr lang="en-US" sz="2200" b="1" dirty="0" smtClean="0">
                <a:solidFill>
                  <a:srgbClr val="00B050"/>
                </a:solidFill>
              </a:rPr>
              <a:t>+ </a:t>
            </a:r>
            <a:r>
              <a:rPr lang="en-US" sz="2200" b="1" i="1" dirty="0" smtClean="0">
                <a:solidFill>
                  <a:srgbClr val="00B050"/>
                </a:solidFill>
              </a:rPr>
              <a:t>lowered</a:t>
            </a:r>
            <a:endParaRPr lang="en-US" sz="2200" b="1" i="1" dirty="0">
              <a:solidFill>
                <a:srgbClr val="00B050"/>
              </a:solidFill>
            </a:endParaRPr>
          </a:p>
          <a:p>
            <a:pPr lvl="2"/>
            <a:r>
              <a:rPr lang="en-US" sz="2200" b="1" i="1" dirty="0" smtClean="0">
                <a:solidFill>
                  <a:srgbClr val="00B050"/>
                </a:solidFill>
              </a:rPr>
              <a:t>creak</a:t>
            </a:r>
            <a:r>
              <a:rPr lang="en-US" sz="2200" b="1" dirty="0" smtClean="0">
                <a:solidFill>
                  <a:srgbClr val="00B050"/>
                </a:solidFill>
              </a:rPr>
              <a:t> + </a:t>
            </a:r>
            <a:r>
              <a:rPr lang="en-US" sz="2200" b="1" i="1" dirty="0" smtClean="0">
                <a:solidFill>
                  <a:srgbClr val="00B050"/>
                </a:solidFill>
              </a:rPr>
              <a:t>creaky</a:t>
            </a:r>
            <a:endParaRPr lang="en-US" sz="2200" b="1" i="1" dirty="0">
              <a:solidFill>
                <a:srgbClr val="00B050"/>
              </a:solidFill>
            </a:endParaRPr>
          </a:p>
          <a:p>
            <a:pPr lvl="2"/>
            <a:r>
              <a:rPr lang="en-US" sz="2200" b="1" i="1" dirty="0">
                <a:solidFill>
                  <a:srgbClr val="00B050"/>
                </a:solidFill>
              </a:rPr>
              <a:t>whisper</a:t>
            </a:r>
            <a:r>
              <a:rPr lang="en-US" sz="2200" b="1" dirty="0">
                <a:solidFill>
                  <a:srgbClr val="00B050"/>
                </a:solidFill>
              </a:rPr>
              <a:t> + </a:t>
            </a:r>
            <a:r>
              <a:rPr lang="en-US" sz="2200" b="1" i="1" dirty="0">
                <a:solidFill>
                  <a:srgbClr val="00B050"/>
                </a:solidFill>
              </a:rPr>
              <a:t>whispery</a:t>
            </a:r>
          </a:p>
          <a:p>
            <a:pPr marL="457200" lvl="1" indent="0">
              <a:buNone/>
            </a:pPr>
            <a:endParaRPr lang="en-US" sz="2200" b="1" i="1" dirty="0" smtClean="0">
              <a:solidFill>
                <a:srgbClr val="0070C0"/>
              </a:solidFill>
            </a:endParaRPr>
          </a:p>
          <a:p>
            <a:pPr marL="57150" indent="0">
              <a:buNone/>
            </a:pPr>
            <a:endParaRPr lang="en-US" dirty="0" smtClean="0"/>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7660" y="1347373"/>
            <a:ext cx="4356340" cy="5178751"/>
          </a:xfrm>
          <a:prstGeom prst="rect">
            <a:avLst/>
          </a:prstGeom>
        </p:spPr>
      </p:pic>
    </p:spTree>
    <p:extLst>
      <p:ext uri="{BB962C8B-B14F-4D97-AF65-F5344CB8AC3E}">
        <p14:creationId xmlns:p14="http://schemas.microsoft.com/office/powerpoint/2010/main" val="41989898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solidFill>
                  <a:srgbClr val="002060"/>
                </a:solidFill>
              </a:rPr>
              <a:t>4. Methods </a:t>
            </a:r>
            <a:endParaRPr lang="en-US" b="1" dirty="0">
              <a:solidFill>
                <a:srgbClr val="002060"/>
              </a:solidFill>
            </a:endParaRPr>
          </a:p>
        </p:txBody>
      </p:sp>
      <p:sp>
        <p:nvSpPr>
          <p:cNvPr id="7" name="Slide Number Placeholder 6"/>
          <p:cNvSpPr>
            <a:spLocks noGrp="1"/>
          </p:cNvSpPr>
          <p:nvPr>
            <p:ph type="sldNum" sz="quarter" idx="12"/>
          </p:nvPr>
        </p:nvSpPr>
        <p:spPr/>
        <p:txBody>
          <a:bodyPr/>
          <a:lstStyle/>
          <a:p>
            <a:fld id="{3A054A06-87B0-D44C-B58B-8059CC0F3C87}" type="slidenum">
              <a:rPr lang="en-US" smtClean="0"/>
              <a:pPr/>
              <a:t>9</a:t>
            </a:fld>
            <a:endParaRPr lang="en-US" dirty="0"/>
          </a:p>
        </p:txBody>
      </p:sp>
      <p:sp>
        <p:nvSpPr>
          <p:cNvPr id="13" name="Content Placeholder 2"/>
          <p:cNvSpPr>
            <a:spLocks noGrp="1"/>
          </p:cNvSpPr>
          <p:nvPr>
            <p:ph idx="1"/>
          </p:nvPr>
        </p:nvSpPr>
        <p:spPr>
          <a:xfrm>
            <a:off x="457200" y="846620"/>
            <a:ext cx="8566298" cy="6011380"/>
          </a:xfrm>
        </p:spPr>
        <p:txBody>
          <a:bodyPr numCol="2">
            <a:noAutofit/>
          </a:bodyPr>
          <a:lstStyle/>
          <a:p>
            <a:pPr marL="0" indent="0">
              <a:buNone/>
            </a:pPr>
            <a:endParaRPr lang="en-US" dirty="0"/>
          </a:p>
          <a:p>
            <a:pPr marL="0" indent="0">
              <a:buNone/>
            </a:pPr>
            <a:r>
              <a:rPr lang="en-US" b="1" dirty="0" smtClean="0">
                <a:solidFill>
                  <a:srgbClr val="C00000"/>
                </a:solidFill>
              </a:rPr>
              <a:t>Perceptual evaluation:     </a:t>
            </a:r>
            <a:r>
              <a:rPr lang="en-US" dirty="0" smtClean="0"/>
              <a:t>-</a:t>
            </a:r>
            <a:r>
              <a:rPr lang="en-US" b="1" dirty="0" smtClean="0">
                <a:solidFill>
                  <a:srgbClr val="C00000"/>
                </a:solidFill>
              </a:rPr>
              <a:t> </a:t>
            </a:r>
            <a:r>
              <a:rPr lang="en-US" sz="2800" dirty="0" smtClean="0"/>
              <a:t>Three analysts: </a:t>
            </a:r>
          </a:p>
          <a:p>
            <a:pPr marL="0" indent="0">
              <a:buNone/>
            </a:pPr>
            <a:endParaRPr lang="en-US" sz="2800" dirty="0"/>
          </a:p>
          <a:p>
            <a:pPr marL="0" indent="0">
              <a:buNone/>
            </a:pPr>
            <a:endParaRPr lang="en-US" sz="2800" dirty="0" smtClean="0"/>
          </a:p>
          <a:p>
            <a:pPr marL="0" indent="0">
              <a:buNone/>
            </a:pPr>
            <a:r>
              <a:rPr lang="en-US" sz="2800" dirty="0" smtClean="0"/>
              <a:t>- Two stages:</a:t>
            </a:r>
            <a:endParaRPr lang="en-US" sz="2800" b="1" dirty="0" smtClean="0"/>
          </a:p>
          <a:p>
            <a:pPr marL="514350" indent="-514350">
              <a:buFont typeface="+mj-lt"/>
              <a:buAutoNum type="arabicPeriod"/>
            </a:pPr>
            <a:r>
              <a:rPr lang="en-US" sz="2800" b="1" dirty="0" smtClean="0"/>
              <a:t>Blind perceptual assessment of voices</a:t>
            </a:r>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smtClean="0"/>
          </a:p>
          <a:p>
            <a:pPr marL="514350" indent="-514350">
              <a:buFont typeface="+mj-lt"/>
              <a:buAutoNum type="arabicPeriod"/>
            </a:pPr>
            <a:endParaRPr lang="en-US" sz="2800" b="1" dirty="0"/>
          </a:p>
          <a:p>
            <a:pPr marL="514350" indent="-514350">
              <a:buFont typeface="+mj-lt"/>
              <a:buAutoNum type="arabicPeriod"/>
            </a:pPr>
            <a:endParaRPr lang="en-US" sz="2800" b="1" dirty="0"/>
          </a:p>
          <a:p>
            <a:pPr marL="514350" indent="-514350">
              <a:buFont typeface="+mj-lt"/>
              <a:buAutoNum type="arabicPeriod"/>
            </a:pPr>
            <a:r>
              <a:rPr lang="en-US" sz="2800" b="1" dirty="0" smtClean="0"/>
              <a:t>Calibration </a:t>
            </a:r>
            <a:r>
              <a:rPr lang="en-US" sz="2800" b="1" dirty="0"/>
              <a:t>procedure</a:t>
            </a:r>
          </a:p>
          <a:p>
            <a:pPr marL="914400" lvl="1" indent="-514350">
              <a:buFont typeface="Arial" panose="020B0604020202020204" pitchFamily="34" charset="0"/>
              <a:buChar char="•"/>
            </a:pPr>
            <a:r>
              <a:rPr lang="en-US" sz="2400" dirty="0" smtClean="0"/>
              <a:t>joint </a:t>
            </a:r>
            <a:r>
              <a:rPr lang="en-US" sz="2400" dirty="0"/>
              <a:t>listening</a:t>
            </a:r>
          </a:p>
          <a:p>
            <a:pPr marL="914400" lvl="1" indent="-514350">
              <a:buFont typeface="Arial" panose="020B0604020202020204" pitchFamily="34" charset="0"/>
              <a:buChar char="•"/>
            </a:pPr>
            <a:r>
              <a:rPr lang="en-US" sz="2400" dirty="0" smtClean="0"/>
              <a:t>disagreement </a:t>
            </a:r>
            <a:r>
              <a:rPr lang="en-US" sz="2400" dirty="0"/>
              <a:t>typology</a:t>
            </a:r>
            <a:r>
              <a:rPr lang="en-US" sz="2400" dirty="0" smtClean="0"/>
              <a:t>:</a:t>
            </a:r>
            <a:endParaRPr lang="en-US" sz="2000" dirty="0">
              <a:solidFill>
                <a:srgbClr val="C00000"/>
              </a:solidFill>
            </a:endParaRPr>
          </a:p>
          <a:p>
            <a:pPr marL="400050" lvl="1"/>
            <a:r>
              <a:rPr lang="en-US" sz="2000" dirty="0">
                <a:solidFill>
                  <a:srgbClr val="00B050"/>
                </a:solidFill>
              </a:rPr>
              <a:t>s</a:t>
            </a:r>
            <a:r>
              <a:rPr lang="en-US" sz="2000" dirty="0" smtClean="0">
                <a:solidFill>
                  <a:srgbClr val="00B050"/>
                </a:solidFill>
              </a:rPr>
              <a:t>etting </a:t>
            </a:r>
            <a:r>
              <a:rPr lang="en-US" sz="2000" dirty="0">
                <a:solidFill>
                  <a:srgbClr val="00B050"/>
                </a:solidFill>
              </a:rPr>
              <a:t>reassignment </a:t>
            </a:r>
            <a:endParaRPr lang="en-US" sz="2000" dirty="0" smtClean="0">
              <a:solidFill>
                <a:srgbClr val="00B050"/>
              </a:solidFill>
            </a:endParaRPr>
          </a:p>
          <a:p>
            <a:pPr marL="114300" lvl="1" indent="0">
              <a:buNone/>
            </a:pPr>
            <a:r>
              <a:rPr lang="en-US" sz="2000" dirty="0" smtClean="0"/>
              <a:t>	     e.g. </a:t>
            </a:r>
            <a:r>
              <a:rPr lang="en-US" sz="2000" i="1" dirty="0" smtClean="0"/>
              <a:t>lowered larynx </a:t>
            </a:r>
            <a:r>
              <a:rPr lang="es-ES_tradnl" sz="2000" dirty="0" smtClean="0"/>
              <a:t>~</a:t>
            </a:r>
          </a:p>
          <a:p>
            <a:pPr marL="114300" lvl="1" indent="0">
              <a:buNone/>
            </a:pPr>
            <a:r>
              <a:rPr lang="es-ES_tradnl" sz="2000" dirty="0"/>
              <a:t> </a:t>
            </a:r>
            <a:r>
              <a:rPr lang="es-ES_tradnl" sz="2000" dirty="0" smtClean="0"/>
              <a:t>    		   </a:t>
            </a:r>
            <a:r>
              <a:rPr lang="es-ES_tradnl" sz="2000" i="1" dirty="0" err="1" smtClean="0"/>
              <a:t>expanded</a:t>
            </a:r>
            <a:r>
              <a:rPr lang="es-ES_tradnl" sz="2000" i="1" dirty="0" smtClean="0"/>
              <a:t> </a:t>
            </a:r>
            <a:r>
              <a:rPr lang="es-ES_tradnl" sz="2000" i="1" dirty="0" err="1" smtClean="0"/>
              <a:t>pharynx</a:t>
            </a:r>
            <a:endParaRPr lang="en-US" sz="2000" i="1" dirty="0">
              <a:solidFill>
                <a:srgbClr val="00B050"/>
              </a:solidFill>
            </a:endParaRPr>
          </a:p>
          <a:p>
            <a:pPr marL="400050" lvl="1"/>
            <a:r>
              <a:rPr lang="en-US" sz="2000" dirty="0">
                <a:solidFill>
                  <a:srgbClr val="7030A0"/>
                </a:solidFill>
              </a:rPr>
              <a:t>p</a:t>
            </a:r>
            <a:r>
              <a:rPr lang="en-US" sz="2000" dirty="0" smtClean="0">
                <a:solidFill>
                  <a:srgbClr val="7030A0"/>
                </a:solidFill>
              </a:rPr>
              <a:t>roper disagreement</a:t>
            </a:r>
          </a:p>
          <a:p>
            <a:pPr marL="114300" lvl="1" indent="0">
              <a:buNone/>
            </a:pPr>
            <a:r>
              <a:rPr lang="en-US" sz="2000" dirty="0" smtClean="0"/>
              <a:t>            e.g. </a:t>
            </a:r>
            <a:r>
              <a:rPr lang="en-US" sz="2000" dirty="0"/>
              <a:t>m</a:t>
            </a:r>
            <a:r>
              <a:rPr lang="en-US" sz="2000" dirty="0" smtClean="0"/>
              <a:t>issed presence of a setting</a:t>
            </a:r>
          </a:p>
          <a:p>
            <a:pPr marL="114300" lvl="1" indent="0">
              <a:buNone/>
            </a:pPr>
            <a:r>
              <a:rPr lang="en-US" sz="2000" dirty="0" smtClean="0"/>
              <a:t>            e.g. different scalar degree</a:t>
            </a:r>
          </a:p>
          <a:p>
            <a:pPr marL="114300" lvl="1" indent="0">
              <a:buNone/>
            </a:pPr>
            <a:endParaRPr lang="en-US" sz="2000" dirty="0">
              <a:solidFill>
                <a:srgbClr val="7030A0"/>
              </a:solidFill>
            </a:endParaRPr>
          </a:p>
          <a:p>
            <a:endParaRPr lang="es-ES_tradnl" dirty="0"/>
          </a:p>
          <a:p>
            <a:pPr marL="514350" indent="-514350">
              <a:buFont typeface="+mj-lt"/>
              <a:buAutoNum type="arabicPeriod"/>
            </a:pPr>
            <a:endParaRPr lang="en-US" sz="2800" b="1" dirty="0" smtClean="0"/>
          </a:p>
          <a:p>
            <a:pPr marL="1314450" lvl="2" indent="-514350"/>
            <a:endParaRPr lang="en-US" sz="2000" dirty="0" smtClean="0"/>
          </a:p>
          <a:p>
            <a:pPr marL="0" indent="0">
              <a:buNone/>
            </a:pPr>
            <a:endParaRPr lang="en-US" dirty="0" smtClean="0"/>
          </a:p>
          <a:p>
            <a:pPr marL="457200" lvl="1" indent="0">
              <a:buNone/>
            </a:pPr>
            <a:endParaRPr lang="en-US" dirty="0" smtClean="0"/>
          </a:p>
          <a:p>
            <a:pPr marL="457200" lvl="1" indent="0">
              <a:buNone/>
            </a:pPr>
            <a:endParaRPr lang="en-US" dirty="0"/>
          </a:p>
          <a:p>
            <a:pPr marL="457200" lvl="1" indent="0">
              <a:buNone/>
            </a:pPr>
            <a:endParaRPr lang="en-US" dirty="0" smtClean="0"/>
          </a:p>
          <a:p>
            <a:pPr marL="457200" lvl="1" indent="0">
              <a:buNone/>
            </a:pPr>
            <a:endParaRPr lang="en-US" dirty="0"/>
          </a:p>
          <a:p>
            <a:pPr marL="457200" lvl="1" indent="0">
              <a:buNone/>
            </a:pPr>
            <a:r>
              <a:rPr lang="en-US" dirty="0" smtClean="0"/>
              <a:t>	</a:t>
            </a:r>
            <a:endParaRPr lang="en-US" dirty="0">
              <a:solidFill>
                <a:srgbClr val="FF0000"/>
              </a:solidFill>
            </a:endParaRPr>
          </a:p>
          <a:p>
            <a:pPr marL="457200" lvl="1" indent="0">
              <a:buNone/>
            </a:pPr>
            <a:endParaRPr lang="en-US" dirty="0" smtClean="0"/>
          </a:p>
          <a:p>
            <a:pPr marL="457200" lvl="1" indent="0">
              <a:buNone/>
            </a:pPr>
            <a:endParaRPr lang="en-US" dirty="0"/>
          </a:p>
          <a:p>
            <a:pPr marL="457200" lvl="1" indent="0">
              <a:buNone/>
            </a:pPr>
            <a:endParaRPr lang="en-US" dirty="0" smtClean="0"/>
          </a:p>
        </p:txBody>
      </p:sp>
      <p:pic>
        <p:nvPicPr>
          <p:cNvPr id="6"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9446" y="4889042"/>
            <a:ext cx="2831690" cy="1768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p:cNvPicPr>
            <a:picLocks noChangeAspect="1"/>
          </p:cNvPicPr>
          <p:nvPr/>
        </p:nvPicPr>
        <p:blipFill>
          <a:blip r:embed="rId4"/>
          <a:stretch>
            <a:fillRect/>
          </a:stretch>
        </p:blipFill>
        <p:spPr>
          <a:xfrm>
            <a:off x="5604945" y="1339800"/>
            <a:ext cx="2445973" cy="1451582"/>
          </a:xfrm>
          <a:prstGeom prst="rect">
            <a:avLst/>
          </a:prstGeom>
        </p:spPr>
      </p:pic>
      <p:pic>
        <p:nvPicPr>
          <p:cNvPr id="3" name="Picture 2"/>
          <p:cNvPicPr>
            <a:picLocks noChangeAspect="1"/>
          </p:cNvPicPr>
          <p:nvPr/>
        </p:nvPicPr>
        <p:blipFill>
          <a:blip r:embed="rId5"/>
          <a:stretch>
            <a:fillRect/>
          </a:stretch>
        </p:blipFill>
        <p:spPr>
          <a:xfrm>
            <a:off x="3118018" y="2414332"/>
            <a:ext cx="840123" cy="1200981"/>
          </a:xfrm>
          <a:prstGeom prst="rect">
            <a:avLst/>
          </a:prstGeom>
        </p:spPr>
      </p:pic>
      <p:pic>
        <p:nvPicPr>
          <p:cNvPr id="4" name="Picture 3"/>
          <p:cNvPicPr>
            <a:picLocks noChangeAspect="1"/>
          </p:cNvPicPr>
          <p:nvPr/>
        </p:nvPicPr>
        <p:blipFill>
          <a:blip r:embed="rId6"/>
          <a:stretch>
            <a:fillRect/>
          </a:stretch>
        </p:blipFill>
        <p:spPr>
          <a:xfrm>
            <a:off x="2169061" y="2414332"/>
            <a:ext cx="888272" cy="1211281"/>
          </a:xfrm>
          <a:prstGeom prst="rect">
            <a:avLst/>
          </a:prstGeom>
        </p:spPr>
      </p:pic>
      <p:pic>
        <p:nvPicPr>
          <p:cNvPr id="10" name="Picture 9"/>
          <p:cNvPicPr>
            <a:picLocks noChangeAspect="1"/>
          </p:cNvPicPr>
          <p:nvPr/>
        </p:nvPicPr>
        <p:blipFill>
          <a:blip r:embed="rId7"/>
          <a:stretch>
            <a:fillRect/>
          </a:stretch>
        </p:blipFill>
        <p:spPr>
          <a:xfrm>
            <a:off x="1143302" y="2420452"/>
            <a:ext cx="965074" cy="1222867"/>
          </a:xfrm>
          <a:prstGeom prst="rect">
            <a:avLst/>
          </a:prstGeom>
        </p:spPr>
      </p:pic>
    </p:spTree>
    <p:extLst>
      <p:ext uri="{BB962C8B-B14F-4D97-AF65-F5344CB8AC3E}">
        <p14:creationId xmlns:p14="http://schemas.microsoft.com/office/powerpoint/2010/main" val="28203327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6457</TotalTime>
  <Words>2568</Words>
  <Application>Microsoft Office PowerPoint</Application>
  <PresentationFormat>On-screen Show (4:3)</PresentationFormat>
  <Paragraphs>520</Paragraphs>
  <Slides>21</Slides>
  <Notes>19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Times New Roman</vt:lpstr>
      <vt:lpstr>Wingdings</vt:lpstr>
      <vt:lpstr>Office Theme</vt:lpstr>
      <vt:lpstr>Voice quality analysis  in forensic voice comparison:  developing the vocal profile analysis scheme</vt:lpstr>
      <vt:lpstr>1. Introduction</vt:lpstr>
      <vt:lpstr>PowerPoint Presentation</vt:lpstr>
      <vt:lpstr>1. Introduction</vt:lpstr>
      <vt:lpstr>1. Introduction</vt:lpstr>
      <vt:lpstr>2. Research questions</vt:lpstr>
      <vt:lpstr>3. Data</vt:lpstr>
      <vt:lpstr>4. Methods </vt:lpstr>
      <vt:lpstr>4. Methods </vt:lpstr>
      <vt:lpstr>5. Results: setting frequency (1)</vt:lpstr>
      <vt:lpstr>5. Results: setting frequency (2)</vt:lpstr>
      <vt:lpstr>5. Results: setting frequency (3) </vt:lpstr>
      <vt:lpstr>5. Results: setting frequency (3) </vt:lpstr>
      <vt:lpstr>5. Results: correlation tests (1) </vt:lpstr>
      <vt:lpstr>5. Results: correlation tests (2) </vt:lpstr>
      <vt:lpstr>5. Results: interrater measures </vt:lpstr>
      <vt:lpstr>6. Discussion: setting frequency</vt:lpstr>
      <vt:lpstr>6. Discussion: correlation</vt:lpstr>
      <vt:lpstr>6. Discussion: interrater</vt:lpstr>
      <vt:lpstr>5. Conclusion &amp; Future work</vt:lpstr>
      <vt:lpstr>Thanks!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Long term measures of the resonating vocal tract: establishing correlation and complementarity</dc:title>
  <dc:creator>Vincent Hughes</dc:creator>
  <cp:lastModifiedBy>Ninfa Lenovo Yoga</cp:lastModifiedBy>
  <cp:revision>283</cp:revision>
  <cp:lastPrinted>2016-03-28T10:50:01Z</cp:lastPrinted>
  <dcterms:created xsi:type="dcterms:W3CDTF">2015-06-15T13:50:34Z</dcterms:created>
  <dcterms:modified xsi:type="dcterms:W3CDTF">2016-07-23T17:35:35Z</dcterms:modified>
</cp:coreProperties>
</file>

<file path=docProps/thumbnail.jpeg>
</file>